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34" r:id="rId2"/>
    <p:sldId id="333" r:id="rId3"/>
    <p:sldId id="258" r:id="rId4"/>
    <p:sldId id="259" r:id="rId5"/>
    <p:sldId id="335" r:id="rId6"/>
    <p:sldId id="260" r:id="rId7"/>
    <p:sldId id="261" r:id="rId8"/>
    <p:sldId id="336" r:id="rId9"/>
    <p:sldId id="262" r:id="rId10"/>
    <p:sldId id="338" r:id="rId11"/>
    <p:sldId id="263" r:id="rId12"/>
    <p:sldId id="339" r:id="rId13"/>
    <p:sldId id="340" r:id="rId14"/>
    <p:sldId id="341" r:id="rId15"/>
    <p:sldId id="342" r:id="rId16"/>
    <p:sldId id="264" r:id="rId17"/>
    <p:sldId id="266" r:id="rId18"/>
    <p:sldId id="267" r:id="rId19"/>
    <p:sldId id="268" r:id="rId20"/>
    <p:sldId id="343" r:id="rId21"/>
    <p:sldId id="271" r:id="rId22"/>
    <p:sldId id="272" r:id="rId23"/>
    <p:sldId id="345" r:id="rId24"/>
    <p:sldId id="346" r:id="rId25"/>
    <p:sldId id="278" r:id="rId26"/>
    <p:sldId id="279" r:id="rId27"/>
    <p:sldId id="280" r:id="rId28"/>
    <p:sldId id="281" r:id="rId29"/>
    <p:sldId id="282" r:id="rId30"/>
    <p:sldId id="354" r:id="rId31"/>
    <p:sldId id="285" r:id="rId32"/>
    <p:sldId id="286" r:id="rId33"/>
    <p:sldId id="287" r:id="rId34"/>
    <p:sldId id="288" r:id="rId35"/>
    <p:sldId id="289" r:id="rId36"/>
    <p:sldId id="348" r:id="rId37"/>
    <p:sldId id="290" r:id="rId38"/>
    <p:sldId id="349" r:id="rId39"/>
    <p:sldId id="291" r:id="rId40"/>
    <p:sldId id="350" r:id="rId41"/>
    <p:sldId id="292" r:id="rId42"/>
    <p:sldId id="353" r:id="rId43"/>
    <p:sldId id="295" r:id="rId44"/>
    <p:sldId id="296" r:id="rId45"/>
    <p:sldId id="297" r:id="rId46"/>
    <p:sldId id="352" r:id="rId47"/>
    <p:sldId id="298" r:id="rId48"/>
    <p:sldId id="299" r:id="rId49"/>
    <p:sldId id="300" r:id="rId50"/>
    <p:sldId id="302" r:id="rId51"/>
    <p:sldId id="304" r:id="rId52"/>
    <p:sldId id="305" r:id="rId53"/>
    <p:sldId id="306" r:id="rId54"/>
    <p:sldId id="307" r:id="rId55"/>
    <p:sldId id="312" r:id="rId56"/>
    <p:sldId id="314" r:id="rId57"/>
    <p:sldId id="315" r:id="rId58"/>
    <p:sldId id="316" r:id="rId59"/>
    <p:sldId id="317" r:id="rId60"/>
    <p:sldId id="318" r:id="rId61"/>
    <p:sldId id="319" r:id="rId62"/>
    <p:sldId id="320" r:id="rId63"/>
    <p:sldId id="321" r:id="rId64"/>
    <p:sldId id="322" r:id="rId65"/>
    <p:sldId id="324" r:id="rId66"/>
    <p:sldId id="325" r:id="rId67"/>
    <p:sldId id="326" r:id="rId68"/>
    <p:sldId id="327" r:id="rId69"/>
    <p:sldId id="328" r:id="rId70"/>
    <p:sldId id="329" r:id="rId71"/>
    <p:sldId id="330" r:id="rId72"/>
    <p:sldId id="331" r:id="rId73"/>
    <p:sldId id="355" r:id="rId74"/>
    <p:sldId id="357" r:id="rId75"/>
    <p:sldId id="358" r:id="rId76"/>
    <p:sldId id="359" r:id="rId77"/>
    <p:sldId id="360" r:id="rId78"/>
    <p:sldId id="361" r:id="rId79"/>
    <p:sldId id="36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4"/>
    <p:restoredTop sz="94643"/>
  </p:normalViewPr>
  <p:slideViewPr>
    <p:cSldViewPr snapToGrid="0" snapToObjects="1">
      <p:cViewPr>
        <p:scale>
          <a:sx n="100" d="100"/>
          <a:sy n="100" d="100"/>
        </p:scale>
        <p:origin x="14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3.emf"/><Relationship Id="rId3"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E83952-3305-4D4E-AAC4-324ADF3C514C}"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94894-7BFF-0840-BA0E-A60DF2421EB3}" type="slidenum">
              <a:rPr lang="en-US" smtClean="0"/>
              <a:t>‹#›</a:t>
            </a:fld>
            <a:endParaRPr lang="en-US"/>
          </a:p>
        </p:txBody>
      </p:sp>
    </p:spTree>
    <p:extLst>
      <p:ext uri="{BB962C8B-B14F-4D97-AF65-F5344CB8AC3E}">
        <p14:creationId xmlns:p14="http://schemas.microsoft.com/office/powerpoint/2010/main" val="96799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=M8MJFrdfGe0</a:t>
            </a:r>
            <a:endParaRPr lang="en-US" dirty="0"/>
          </a:p>
        </p:txBody>
      </p:sp>
      <p:sp>
        <p:nvSpPr>
          <p:cNvPr id="4" name="Slide Number Placeholder 3"/>
          <p:cNvSpPr>
            <a:spLocks noGrp="1"/>
          </p:cNvSpPr>
          <p:nvPr>
            <p:ph type="sldNum" sz="quarter" idx="10"/>
          </p:nvPr>
        </p:nvSpPr>
        <p:spPr/>
        <p:txBody>
          <a:bodyPr/>
          <a:lstStyle/>
          <a:p>
            <a:fld id="{CFD94894-7BFF-0840-BA0E-A60DF2421EB3}" type="slidenum">
              <a:rPr lang="en-US" smtClean="0"/>
              <a:t>2</a:t>
            </a:fld>
            <a:endParaRPr lang="en-US"/>
          </a:p>
        </p:txBody>
      </p:sp>
    </p:spTree>
    <p:extLst>
      <p:ext uri="{BB962C8B-B14F-4D97-AF65-F5344CB8AC3E}">
        <p14:creationId xmlns:p14="http://schemas.microsoft.com/office/powerpoint/2010/main" val="524122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11</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95602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12</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smtClean="0"/>
              <a:t>Sentences</a:t>
            </a:r>
            <a:r>
              <a:rPr lang="en-US" baseline="0" dirty="0" smtClean="0"/>
              <a:t> may not appear</a:t>
            </a:r>
          </a:p>
          <a:p>
            <a:pPr marL="171450" indent="-171450" eaLnBrk="1" hangingPunct="1">
              <a:buFontTx/>
              <a:buChar char="-"/>
            </a:pPr>
            <a:r>
              <a:rPr lang="en-US" baseline="0" dirty="0" smtClean="0"/>
              <a:t>Need a </a:t>
            </a:r>
            <a:r>
              <a:rPr lang="en-US" baseline="0" dirty="0" err="1" smtClean="0"/>
              <a:t>lrage</a:t>
            </a:r>
            <a:r>
              <a:rPr lang="en-US" baseline="0" dirty="0" smtClean="0"/>
              <a:t> data set</a:t>
            </a:r>
          </a:p>
          <a:p>
            <a:pPr marL="171450" indent="-171450" eaLnBrk="1" hangingPunct="1">
              <a:buFontTx/>
              <a:buChar char="-"/>
            </a:pPr>
            <a:r>
              <a:rPr lang="en-US" baseline="0" dirty="0" smtClean="0"/>
              <a:t>Many ways of combining words into sentences</a:t>
            </a:r>
          </a:p>
          <a:p>
            <a:pPr marL="171450" indent="-171450" eaLnBrk="1" hangingPunct="1">
              <a:buFontTx/>
              <a:buChar char="-"/>
            </a:pPr>
            <a:r>
              <a:rPr lang="en-US" b="1" baseline="0" dirty="0" smtClean="0"/>
              <a:t>Never</a:t>
            </a:r>
            <a:r>
              <a:rPr lang="en-US" b="0" baseline="0" dirty="0" smtClean="0"/>
              <a:t> going to have enough data to estimate the probability of a whole sentence</a:t>
            </a:r>
            <a:endParaRPr lang="en-US" b="1" baseline="0" dirty="0" smtClean="0"/>
          </a:p>
        </p:txBody>
      </p:sp>
    </p:spTree>
    <p:extLst>
      <p:ext uri="{BB962C8B-B14F-4D97-AF65-F5344CB8AC3E}">
        <p14:creationId xmlns:p14="http://schemas.microsoft.com/office/powerpoint/2010/main" val="177019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16</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smtClean="0">
                <a:solidFill>
                  <a:schemeClr val="tx1"/>
                </a:solidFill>
                <a:effectLst/>
                <a:latin typeface="+mn-lt"/>
                <a:ea typeface="+mn-ea"/>
                <a:cs typeface="+mn-cs"/>
              </a:rPr>
              <a:t>knowl</a:t>
            </a:r>
            <a:r>
              <a:rPr lang="en-US" sz="1200" kern="1200" dirty="0" smtClean="0">
                <a:solidFill>
                  <a:schemeClr val="tx1"/>
                </a:solidFill>
                <a:effectLst/>
                <a:latin typeface="+mn-lt"/>
                <a:ea typeface="+mn-ea"/>
                <a:cs typeface="+mn-cs"/>
              </a:rPr>
              <a:t>- edge. These arguments led many linguists and computational linguists to ignore work in statistical modeling for decades. </a:t>
            </a:r>
            <a:endParaRPr lang="en-US" dirty="0" smtClean="0">
              <a:effectLst/>
            </a:endParaRPr>
          </a:p>
          <a:p>
            <a:pPr eaLnBrk="1" hangingPunct="1"/>
            <a:endParaRPr lang="en-US" dirty="0"/>
          </a:p>
        </p:txBody>
      </p:sp>
    </p:spTree>
    <p:extLst>
      <p:ext uri="{BB962C8B-B14F-4D97-AF65-F5344CB8AC3E}">
        <p14:creationId xmlns:p14="http://schemas.microsoft.com/office/powerpoint/2010/main" val="2060102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17</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3537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18</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5079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06982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21</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0639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22</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35423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25</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750162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26</a:t>
            </a:fld>
            <a:endParaRPr lang="en-US"/>
          </a:p>
        </p:txBody>
      </p:sp>
      <p:sp>
        <p:nvSpPr>
          <p:cNvPr id="125955" name="Rectangle 2"/>
          <p:cNvSpPr>
            <a:spLocks noGrp="1" noRot="1" noChangeAspect="1" noChangeArrowheads="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40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minuet</a:t>
            </a:r>
            <a:r>
              <a:rPr lang="en-US" sz="1200" b="0" baseline="0" dirty="0" smtClean="0"/>
              <a:t> =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3</a:t>
            </a:fld>
            <a:endParaRPr lang="en-US"/>
          </a:p>
        </p:txBody>
      </p:sp>
    </p:spTree>
    <p:extLst>
      <p:ext uri="{BB962C8B-B14F-4D97-AF65-F5344CB8AC3E}">
        <p14:creationId xmlns:p14="http://schemas.microsoft.com/office/powerpoint/2010/main" val="2031226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27</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24118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28</a:t>
            </a:fld>
            <a:endParaRPr lang="en-US"/>
          </a:p>
        </p:txBody>
      </p:sp>
      <p:sp>
        <p:nvSpPr>
          <p:cNvPr id="130051" name="Rectangle 2"/>
          <p:cNvSpPr>
            <a:spLocks noGrp="1" noRot="1" noChangeAspect="1" noChangeArrowheads="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3415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30</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3521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pPr/>
              <a:t>31</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0737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pPr/>
              <a:t>33</a:t>
            </a:fld>
            <a:endParaRPr lang="en-US"/>
          </a:p>
        </p:txBody>
      </p:sp>
      <p:sp>
        <p:nvSpPr>
          <p:cNvPr id="134147" name="Rectangle 2"/>
          <p:cNvSpPr>
            <a:spLocks noGrp="1" noRot="1" noChangeAspect="1" noChangeArrowheads="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r>
              <a:rPr lang="en-US" sz="3733" dirty="0" smtClean="0"/>
              <a:t>Best evaluation for comparing models A and B</a:t>
            </a:r>
          </a:p>
          <a:p>
            <a:pPr lvl="1"/>
            <a:r>
              <a:rPr lang="en-US" sz="3200" dirty="0" smtClean="0"/>
              <a:t>Put each model in a task</a:t>
            </a:r>
          </a:p>
          <a:p>
            <a:pPr lvl="2"/>
            <a:r>
              <a:rPr lang="en-US" sz="3200" dirty="0" smtClean="0"/>
              <a:t> spelling corrector, speech recognizer, MT system</a:t>
            </a:r>
          </a:p>
          <a:p>
            <a:pPr lvl="1"/>
            <a:r>
              <a:rPr lang="en-US" sz="3200" dirty="0" smtClean="0"/>
              <a:t>Run the task, get an accuracy for A and for B</a:t>
            </a:r>
          </a:p>
          <a:p>
            <a:pPr lvl="2"/>
            <a:r>
              <a:rPr lang="en-US" sz="3200" dirty="0" smtClean="0"/>
              <a:t>How many misspelled words corrected properly</a:t>
            </a:r>
          </a:p>
          <a:p>
            <a:pPr lvl="2"/>
            <a:r>
              <a:rPr lang="en-US" sz="3200" dirty="0" smtClean="0"/>
              <a:t>How many words translated correctly</a:t>
            </a:r>
          </a:p>
          <a:p>
            <a:pPr lvl="1"/>
            <a:r>
              <a:rPr lang="en-US" sz="3200" dirty="0" smtClean="0"/>
              <a:t>Compare accuracy for A and B</a:t>
            </a:r>
          </a:p>
          <a:p>
            <a:pPr eaLnBrk="1" hangingPunct="1"/>
            <a:endParaRPr lang="en-US" dirty="0"/>
          </a:p>
        </p:txBody>
      </p:sp>
    </p:spTree>
    <p:extLst>
      <p:ext uri="{BB962C8B-B14F-4D97-AF65-F5344CB8AC3E}">
        <p14:creationId xmlns:p14="http://schemas.microsoft.com/office/powerpoint/2010/main" val="1240978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pPr/>
              <a:t>34</a:t>
            </a:fld>
            <a:endParaRPr lang="en-US"/>
          </a:p>
        </p:txBody>
      </p:sp>
      <p:sp>
        <p:nvSpPr>
          <p:cNvPr id="136195" name="Rectangle 2"/>
          <p:cNvSpPr>
            <a:spLocks noGrp="1" noRot="1" noChangeAspect="1" noChangeArrowheads="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205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37</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we don’t use raw probability as our metric for evaluating language models, but a variant called </a:t>
            </a:r>
            <a:r>
              <a:rPr lang="en-US" sz="1200" b="0" kern="1200" dirty="0" smtClean="0">
                <a:solidFill>
                  <a:schemeClr val="tx1"/>
                </a:solidFill>
                <a:effectLst/>
                <a:latin typeface="+mn-lt"/>
                <a:ea typeface="+mn-ea"/>
                <a:cs typeface="+mn-cs"/>
              </a:rPr>
              <a:t>perplexity</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perplexity </a:t>
            </a:r>
            <a:r>
              <a:rPr lang="en-US" sz="1200" kern="1200" dirty="0" smtClean="0">
                <a:solidFill>
                  <a:schemeClr val="tx1"/>
                </a:solidFill>
                <a:effectLst/>
                <a:latin typeface="+mn-lt"/>
                <a:ea typeface="+mn-ea"/>
                <a:cs typeface="+mn-cs"/>
              </a:rPr>
              <a:t>(sometimes called </a:t>
            </a:r>
            <a:r>
              <a:rPr lang="en-US" sz="1200" i="1" kern="1200" dirty="0" smtClean="0">
                <a:solidFill>
                  <a:schemeClr val="tx1"/>
                </a:solidFill>
                <a:effectLst/>
                <a:latin typeface="+mn-lt"/>
                <a:ea typeface="+mn-ea"/>
                <a:cs typeface="+mn-cs"/>
              </a:rPr>
              <a:t>PP </a:t>
            </a:r>
            <a:r>
              <a:rPr lang="en-US" sz="1200" kern="1200" dirty="0" smtClean="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a:t>
            </a:r>
            <a:r>
              <a:rPr lang="en-US" sz="1200" i="1" kern="1200" dirty="0" err="1" smtClean="0">
                <a:solidFill>
                  <a:schemeClr val="tx1"/>
                </a:solidFill>
                <a:effectLst/>
                <a:latin typeface="+mn-lt"/>
                <a:ea typeface="+mn-ea"/>
                <a:cs typeface="+mn-cs"/>
              </a:rPr>
              <a:t>wN</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because of the inverse in Eq. 3.15, the higher the conditional probability of the word sequence, the lower the perplexity. </a:t>
            </a:r>
            <a:endParaRPr lang="en-US" dirty="0" smtClean="0"/>
          </a:p>
          <a:p>
            <a:pPr eaLnBrk="1" hangingPunct="1"/>
            <a:endParaRPr lang="en-US" dirty="0"/>
          </a:p>
        </p:txBody>
      </p:sp>
    </p:spTree>
    <p:extLst>
      <p:ext uri="{BB962C8B-B14F-4D97-AF65-F5344CB8AC3E}">
        <p14:creationId xmlns:p14="http://schemas.microsoft.com/office/powerpoint/2010/main" val="156564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pPr/>
              <a:t>38</a:t>
            </a:fld>
            <a:endParaRPr lang="en-US"/>
          </a:p>
        </p:txBody>
      </p:sp>
      <p:sp>
        <p:nvSpPr>
          <p:cNvPr id="138243" name="Rectangle 2"/>
          <p:cNvSpPr>
            <a:spLocks noGrp="1" noRot="1" noChangeAspect="1" noChangeArrowheads="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we don’t use raw probability as our metric for evaluating language models, but a variant called </a:t>
            </a:r>
            <a:r>
              <a:rPr lang="en-US" sz="1200" b="0" kern="1200" dirty="0" smtClean="0">
                <a:solidFill>
                  <a:schemeClr val="tx1"/>
                </a:solidFill>
                <a:effectLst/>
                <a:latin typeface="+mn-lt"/>
                <a:ea typeface="+mn-ea"/>
                <a:cs typeface="+mn-cs"/>
              </a:rPr>
              <a:t>perplexity</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perplexity </a:t>
            </a:r>
            <a:r>
              <a:rPr lang="en-US" sz="1200" kern="1200" dirty="0" smtClean="0">
                <a:solidFill>
                  <a:schemeClr val="tx1"/>
                </a:solidFill>
                <a:effectLst/>
                <a:latin typeface="+mn-lt"/>
                <a:ea typeface="+mn-ea"/>
                <a:cs typeface="+mn-cs"/>
              </a:rPr>
              <a:t>(sometimes called </a:t>
            </a:r>
            <a:r>
              <a:rPr lang="en-US" sz="1200" i="1" kern="1200" dirty="0" smtClean="0">
                <a:solidFill>
                  <a:schemeClr val="tx1"/>
                </a:solidFill>
                <a:effectLst/>
                <a:latin typeface="+mn-lt"/>
                <a:ea typeface="+mn-ea"/>
                <a:cs typeface="+mn-cs"/>
              </a:rPr>
              <a:t>PP </a:t>
            </a:r>
            <a:r>
              <a:rPr lang="en-US" sz="1200" kern="1200" dirty="0" smtClean="0">
                <a:solidFill>
                  <a:schemeClr val="tx1"/>
                </a:solidFill>
                <a:effectLst/>
                <a:latin typeface="+mn-lt"/>
                <a:ea typeface="+mn-ea"/>
                <a:cs typeface="+mn-cs"/>
              </a:rPr>
              <a:t>for short) of a language model on a test set is the inverse probability of the test set, normalized by the number of words. For a test set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a:t>
            </a:r>
            <a:r>
              <a:rPr lang="en-US" sz="1200" i="1" kern="1200" dirty="0" err="1" smtClean="0">
                <a:solidFill>
                  <a:schemeClr val="tx1"/>
                </a:solidFill>
                <a:effectLst/>
                <a:latin typeface="+mn-lt"/>
                <a:ea typeface="+mn-ea"/>
                <a:cs typeface="+mn-cs"/>
              </a:rPr>
              <a:t>wN</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because of the inverse in Eq. 3.15, the higher the conditional probability of the word sequence, the lower the perplexity. </a:t>
            </a:r>
            <a:endParaRPr lang="en-US" dirty="0" smtClean="0"/>
          </a:p>
          <a:p>
            <a:pPr eaLnBrk="1" hangingPunct="1"/>
            <a:endParaRPr lang="en-US" dirty="0"/>
          </a:p>
        </p:txBody>
      </p:sp>
    </p:spTree>
    <p:extLst>
      <p:ext uri="{BB962C8B-B14F-4D97-AF65-F5344CB8AC3E}">
        <p14:creationId xmlns:p14="http://schemas.microsoft.com/office/powerpoint/2010/main" val="1405954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39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6823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40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9118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4</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682190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41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809830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42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14666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43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47644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44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6161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45</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smtClean="0"/>
              <a:t>V^2 = 844,000,000.    </a:t>
            </a:r>
            <a:r>
              <a:rPr lang="en-US" sz="1200" dirty="0" smtClean="0">
                <a:latin typeface="Calibri" charset="0"/>
              </a:rPr>
              <a:t>What’s the maximum number of</a:t>
            </a:r>
            <a:r>
              <a:rPr lang="en-US" sz="1200" baseline="0" dirty="0" smtClean="0">
                <a:latin typeface="Calibri" charset="0"/>
              </a:rPr>
              <a:t> unique bigrams that Shakespeare produced, given 884k tokens? </a:t>
            </a:r>
            <a:r>
              <a:rPr lang="en-US" sz="1200" dirty="0" smtClean="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884,647/844,000,000 = </a:t>
            </a:r>
            <a:r>
              <a:rPr lang="nb-NO" sz="1200" kern="1200" dirty="0" smtClean="0">
                <a:solidFill>
                  <a:schemeClr val="tx1"/>
                </a:solidFill>
                <a:effectLst/>
                <a:latin typeface="+mn-lt"/>
                <a:ea typeface="+mn-ea"/>
                <a:cs typeface="+mn-cs"/>
              </a:rPr>
              <a:t>0.001 = He </a:t>
            </a:r>
            <a:r>
              <a:rPr lang="nb-NO" sz="1200" kern="1200" dirty="0" err="1" smtClean="0">
                <a:solidFill>
                  <a:schemeClr val="tx1"/>
                </a:solidFill>
                <a:effectLst/>
                <a:latin typeface="+mn-lt"/>
                <a:ea typeface="+mn-ea"/>
                <a:cs typeface="+mn-cs"/>
              </a:rPr>
              <a:t>produced</a:t>
            </a:r>
            <a:r>
              <a:rPr lang="nb-NO" sz="1200" kern="1200" dirty="0" smtClean="0">
                <a:solidFill>
                  <a:schemeClr val="tx1"/>
                </a:solidFill>
                <a:effectLst/>
                <a:latin typeface="+mn-lt"/>
                <a:ea typeface="+mn-ea"/>
                <a:cs typeface="+mn-cs"/>
              </a:rPr>
              <a:t> </a:t>
            </a:r>
            <a:r>
              <a:rPr lang="nb-NO" sz="1200" kern="1200" dirty="0" err="1" smtClean="0">
                <a:solidFill>
                  <a:schemeClr val="tx1"/>
                </a:solidFill>
                <a:effectLst/>
                <a:latin typeface="+mn-lt"/>
                <a:ea typeface="+mn-ea"/>
                <a:cs typeface="+mn-cs"/>
              </a:rPr>
              <a:t>only</a:t>
            </a:r>
            <a:r>
              <a:rPr lang="nb-NO" sz="1200" kern="1200" dirty="0" smtClean="0">
                <a:solidFill>
                  <a:schemeClr val="tx1"/>
                </a:solidFill>
                <a:effectLst/>
                <a:latin typeface="+mn-lt"/>
                <a:ea typeface="+mn-ea"/>
                <a:cs typeface="+mn-cs"/>
              </a:rPr>
              <a:t> 0.1%</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of</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possible</a:t>
            </a:r>
            <a:r>
              <a:rPr lang="nb-NO" sz="1200" kern="1200" baseline="0" dirty="0" smtClean="0">
                <a:solidFill>
                  <a:schemeClr val="tx1"/>
                </a:solidFill>
                <a:effectLst/>
                <a:latin typeface="+mn-lt"/>
                <a:ea typeface="+mn-ea"/>
                <a:cs typeface="+mn-cs"/>
              </a:rPr>
              <a:t> </a:t>
            </a:r>
            <a:r>
              <a:rPr lang="nb-NO" sz="1200" kern="1200" baseline="0" dirty="0" err="1" smtClean="0">
                <a:solidFill>
                  <a:schemeClr val="tx1"/>
                </a:solidFill>
                <a:effectLst/>
                <a:latin typeface="+mn-lt"/>
                <a:ea typeface="+mn-ea"/>
                <a:cs typeface="+mn-cs"/>
              </a:rPr>
              <a:t>bigrams</a:t>
            </a:r>
            <a:r>
              <a:rPr lang="nb-NO"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133768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46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674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47</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5604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49</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8432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55645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52</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dirty="0" smtClean="0">
                <a:latin typeface="Calibri" charset="0"/>
                <a:ea typeface="ＭＳ Ｐゴシック" charset="0"/>
                <a:cs typeface="ＭＳ Ｐゴシック" charset="0"/>
              </a:rPr>
              <a:t>Subtract half a count from each observed</a:t>
            </a:r>
            <a:r>
              <a:rPr lang="en-US" baseline="0" dirty="0" smtClean="0">
                <a:latin typeface="Calibri" charset="0"/>
                <a:ea typeface="ＭＳ Ｐゴシック" charset="0"/>
                <a:cs typeface="ＭＳ Ｐゴシック" charset="0"/>
              </a:rPr>
              <a:t> event</a:t>
            </a:r>
            <a:r>
              <a:rPr lang="en-US" dirty="0" smtClean="0">
                <a:latin typeface="Calibri" charset="0"/>
                <a:ea typeface="ＭＳ Ｐゴシック" charset="0"/>
                <a:cs typeface="ＭＳ Ｐゴシック" charset="0"/>
              </a:rPr>
              <a:t>, spread the subtracted amount across other unobserved</a:t>
            </a:r>
            <a:r>
              <a:rPr lang="en-US" baseline="0" dirty="0" smtClean="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37572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5</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2023204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53</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3100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54</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90937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55</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8431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56</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727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084E14E-C2B8-AF4C-A6BB-263B528C3713}" type="slidenum">
              <a:rPr lang="en-US" sz="1200">
                <a:latin typeface="Calibri" charset="0"/>
              </a:rPr>
              <a:pPr eaLnBrk="1" hangingPunct="1"/>
              <a:t>57</a:t>
            </a:fld>
            <a:endParaRPr lang="en-US" sz="1200">
              <a:latin typeface="Calibri" charset="0"/>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837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315783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0EA890B0-808E-6E44-A4DD-EB79892851F2}" type="slidenum">
              <a:rPr lang="en-US"/>
              <a:pPr/>
              <a:t>58</a:t>
            </a:fld>
            <a:endParaRPr lang="en-US"/>
          </a:p>
        </p:txBody>
      </p:sp>
      <p:sp>
        <p:nvSpPr>
          <p:cNvPr id="169987" name="Rectangle 2"/>
          <p:cNvSpPr>
            <a:spLocks noGrp="1" noRot="1" noChangeAspect="1" noChangeArrowheads="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732234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4DFF4099-E1E8-B44C-964A-D22AD92D9128}" type="slidenum">
              <a:rPr lang="en-US"/>
              <a:pPr/>
              <a:t>60</a:t>
            </a:fld>
            <a:endParaRPr lang="en-US"/>
          </a:p>
        </p:txBody>
      </p:sp>
      <p:sp>
        <p:nvSpPr>
          <p:cNvPr id="146435" name="Rectangle 2"/>
          <p:cNvSpPr>
            <a:spLocks noGrp="1" noRot="1" noChangeAspect="1" noChangeArrowheads="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174546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61</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8244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AAA3172-9801-5A43-AD54-7F928A431C2A}" type="slidenum">
              <a:rPr lang="en-US" sz="1200">
                <a:latin typeface="Calibri" charset="0"/>
              </a:rPr>
              <a:pPr eaLnBrk="1" hangingPunct="1"/>
              <a:t>64</a:t>
            </a:fld>
            <a:endParaRPr lang="en-US" sz="1200">
              <a:latin typeface="Calibri"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1"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3445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70416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6</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88304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E0A1DCE-B25E-2745-BCC8-DC7B156002CC}" type="slidenum">
              <a:rPr lang="en-US" sz="1200">
                <a:latin typeface="Calibri" charset="0"/>
              </a:rPr>
              <a:pPr eaLnBrk="1" hangingPunct="1"/>
              <a:t>66</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8011654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68</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942473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69</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1461709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19D017-F901-9141-9593-12493BACCB70}" type="slidenum">
              <a:rPr lang="en-US" sz="1200">
                <a:latin typeface="Calibri" charset="0"/>
              </a:rPr>
              <a:pPr eaLnBrk="1" hangingPunct="1"/>
              <a:t>70</a:t>
            </a:fld>
            <a:endParaRPr lang="en-US" sz="1200">
              <a:latin typeface="Calibri" charset="0"/>
            </a:endParaRPr>
          </a:p>
        </p:txBody>
      </p:sp>
      <p:sp>
        <p:nvSpPr>
          <p:cNvPr id="7680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6803" name="Rectangle 3"/>
          <p:cNvSpPr>
            <a:spLocks noGrp="1" noChangeArrowheads="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Tree>
    <p:extLst>
      <p:ext uri="{BB962C8B-B14F-4D97-AF65-F5344CB8AC3E}">
        <p14:creationId xmlns:p14="http://schemas.microsoft.com/office/powerpoint/2010/main" val="55667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7</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7078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37614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8821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10</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76717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1105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585396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131346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5"/>
            <a:ext cx="4286250" cy="4286250"/>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2"/>
            <a:ext cx="5500688" cy="2321719"/>
          </a:xfrm>
          <a:prstGeom prst="rect">
            <a:avLst/>
          </a:prstGeom>
        </p:spPr>
        <p:txBody>
          <a:bodyPr anchor="b"/>
          <a:lstStyle>
            <a:lvl1pPr>
              <a:defRPr sz="4922">
                <a:solidFill>
                  <a:srgbClr val="FFFFFF"/>
                </a:solidFill>
              </a:defRPr>
            </a:lvl1pPr>
          </a:lstStyle>
          <a:p>
            <a:r>
              <a:t>Title Text</a:t>
            </a:r>
          </a:p>
        </p:txBody>
      </p:sp>
      <p:sp>
        <p:nvSpPr>
          <p:cNvPr id="331" name="Body Level One…"/>
          <p:cNvSpPr txBox="1">
            <a:spLocks noGrp="1"/>
          </p:cNvSpPr>
          <p:nvPr>
            <p:ph type="body" sz="quarter" idx="1"/>
          </p:nvPr>
        </p:nvSpPr>
        <p:spPr>
          <a:xfrm>
            <a:off x="595312" y="3446859"/>
            <a:ext cx="5500688" cy="2321719"/>
          </a:xfrm>
          <a:prstGeom prst="rect">
            <a:avLst/>
          </a:prstGeom>
        </p:spPr>
        <p:txBody>
          <a:bodyPr anchor="t"/>
          <a:lstStyle>
            <a:lvl1pPr marL="0" indent="0" algn="ctr">
              <a:spcBef>
                <a:spcPts val="0"/>
              </a:spcBef>
              <a:buSzTx/>
              <a:buNone/>
              <a:defRPr sz="2391">
                <a:solidFill>
                  <a:srgbClr val="FFFFFF"/>
                </a:solidFill>
              </a:defRPr>
            </a:lvl1pPr>
            <a:lvl2pPr marL="0" indent="0" algn="ctr">
              <a:spcBef>
                <a:spcPts val="0"/>
              </a:spcBef>
              <a:buSzTx/>
              <a:buNone/>
              <a:defRPr sz="2391">
                <a:solidFill>
                  <a:srgbClr val="FFFFFF"/>
                </a:solidFill>
              </a:defRPr>
            </a:lvl2pPr>
            <a:lvl3pPr marL="0" indent="0" algn="ctr">
              <a:spcBef>
                <a:spcPts val="0"/>
              </a:spcBef>
              <a:buSzTx/>
              <a:buNone/>
              <a:defRPr sz="2391">
                <a:solidFill>
                  <a:srgbClr val="FFFFFF"/>
                </a:solidFill>
              </a:defRPr>
            </a:lvl3pPr>
            <a:lvl4pPr marL="0" indent="0" algn="ctr">
              <a:spcBef>
                <a:spcPts val="0"/>
              </a:spcBef>
              <a:buSzTx/>
              <a:buNone/>
              <a:defRPr sz="2391">
                <a:solidFill>
                  <a:srgbClr val="FFFFFF"/>
                </a:solidFill>
              </a:defRPr>
            </a:lvl4pPr>
            <a:lvl5pPr marL="0" indent="0" algn="ctr">
              <a:spcBef>
                <a:spcPts val="0"/>
              </a:spcBef>
              <a:buSzTx/>
              <a:buNone/>
              <a:defRPr sz="239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6203423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0E71B2-0689-AE48-9638-3A44C08D6838}"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98116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0E71B2-0689-AE48-9638-3A44C08D6838}"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67425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0E71B2-0689-AE48-9638-3A44C08D6838}"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133139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0E71B2-0689-AE48-9638-3A44C08D6838}"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908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0E71B2-0689-AE48-9638-3A44C08D6838}"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5423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0E71B2-0689-AE48-9638-3A44C08D6838}"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25160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30124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0E71B2-0689-AE48-9638-3A44C08D6838}"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61FEED-2340-BE4E-BF26-9770599D90BA}" type="slidenum">
              <a:rPr lang="en-US" smtClean="0"/>
              <a:t>‹#›</a:t>
            </a:fld>
            <a:endParaRPr lang="en-US"/>
          </a:p>
        </p:txBody>
      </p:sp>
    </p:spTree>
    <p:extLst>
      <p:ext uri="{BB962C8B-B14F-4D97-AF65-F5344CB8AC3E}">
        <p14:creationId xmlns:p14="http://schemas.microsoft.com/office/powerpoint/2010/main" val="13974899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E71B2-0689-AE48-9638-3A44C08D6838}"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1FEED-2340-BE4E-BF26-9770599D90BA}" type="slidenum">
              <a:rPr lang="en-US" smtClean="0"/>
              <a:t>‹#›</a:t>
            </a:fld>
            <a:endParaRPr lang="en-US"/>
          </a:p>
        </p:txBody>
      </p:sp>
    </p:spTree>
    <p:extLst>
      <p:ext uri="{BB962C8B-B14F-4D97-AF65-F5344CB8AC3E}">
        <p14:creationId xmlns:p14="http://schemas.microsoft.com/office/powerpoint/2010/main" val="766509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eb.stanford.edu/~jurafsky/slp3/3.pdf"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png"/><Relationship Id="rId5" Type="http://schemas.openxmlformats.org/officeDocument/2006/relationships/oleObject" Target="../embeddings/oleObject2.bin"/><Relationship Id="rId6"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8.png"/><Relationship Id="rId5" Type="http://schemas.openxmlformats.org/officeDocument/2006/relationships/oleObject" Target="../embeddings/oleObject3.bin"/><Relationship Id="rId6" Type="http://schemas.openxmlformats.org/officeDocument/2006/relationships/image" Target="../media/image9.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youtube.com/watch?v=M8MJFrdfGe0"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4.bin"/><Relationship Id="rId5" Type="http://schemas.openxmlformats.org/officeDocument/2006/relationships/image" Target="../media/image10.emf"/><Relationship Id="rId6" Type="http://schemas.openxmlformats.org/officeDocument/2006/relationships/oleObject" Target="../embeddings/oleObject5.bin"/><Relationship Id="rId7" Type="http://schemas.openxmlformats.org/officeDocument/2006/relationships/image" Target="../media/image1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2.png"/><Relationship Id="rId5" Type="http://schemas.openxmlformats.org/officeDocument/2006/relationships/oleObject" Target="../embeddings/oleObject6.bin"/><Relationship Id="rId6" Type="http://schemas.openxmlformats.org/officeDocument/2006/relationships/image" Target="../media/image1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7.bin"/><Relationship Id="rId5" Type="http://schemas.openxmlformats.org/officeDocument/2006/relationships/image" Target="../media/image1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4" Type="http://schemas.openxmlformats.org/officeDocument/2006/relationships/hyperlink" Target="https://kheafield.com/code/kenlm/"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googleresearch.blogspot.com/2006/08/all-our-n-gram-are-belong-to-you.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grams.googlelab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8.bin"/><Relationship Id="rId7" Type="http://schemas.openxmlformats.org/officeDocument/2006/relationships/image" Target="../media/image1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9.bin"/><Relationship Id="rId5" Type="http://schemas.openxmlformats.org/officeDocument/2006/relationships/image" Target="../media/image23.emf"/><Relationship Id="rId6" Type="http://schemas.openxmlformats.org/officeDocument/2006/relationships/oleObject" Target="../embeddings/oleObject10.bin"/><Relationship Id="rId7" Type="http://schemas.openxmlformats.org/officeDocument/2006/relationships/image" Target="../media/image24.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8.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9.emf"/><Relationship Id="rId5" Type="http://schemas.openxmlformats.org/officeDocument/2006/relationships/oleObject" Target="../embeddings/oleObject13.bin"/><Relationship Id="rId6" Type="http://schemas.openxmlformats.org/officeDocument/2006/relationships/image" Target="../media/image30.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14.bin"/><Relationship Id="rId5"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6.bin"/><Relationship Id="rId5" Type="http://schemas.openxmlformats.org/officeDocument/2006/relationships/image" Target="../media/image33.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17.bin"/><Relationship Id="rId5" Type="http://schemas.openxmlformats.org/officeDocument/2006/relationships/image" Target="../media/image34.emf"/><Relationship Id="rId6" Type="http://schemas.openxmlformats.org/officeDocument/2006/relationships/oleObject" Target="../embeddings/oleObject18.bin"/><Relationship Id="rId7" Type="http://schemas.openxmlformats.org/officeDocument/2006/relationships/image" Target="../media/image33.emf"/><Relationship Id="rId8" Type="http://schemas.openxmlformats.org/officeDocument/2006/relationships/oleObject" Target="../embeddings/oleObject19.bin"/><Relationship Id="rId9" Type="http://schemas.openxmlformats.org/officeDocument/2006/relationships/image" Target="../media/image35.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20.bin"/><Relationship Id="rId5" Type="http://schemas.openxmlformats.org/officeDocument/2006/relationships/image" Target="../media/image36.emf"/><Relationship Id="rId6" Type="http://schemas.openxmlformats.org/officeDocument/2006/relationships/oleObject" Target="../embeddings/oleObject21.bin"/><Relationship Id="rId7" Type="http://schemas.openxmlformats.org/officeDocument/2006/relationships/image" Target="../media/image37.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38.emf"/><Relationship Id="rId5" Type="http://schemas.openxmlformats.org/officeDocument/2006/relationships/oleObject" Target="../embeddings/oleObject23.bin"/><Relationship Id="rId6" Type="http://schemas.openxmlformats.org/officeDocument/2006/relationships/image" Target="../media/image39.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40.emf"/><Relationship Id="rId5" Type="http://schemas.openxmlformats.org/officeDocument/2006/relationships/oleObject" Target="../embeddings/oleObject25.bin"/><Relationship Id="rId6" Type="http://schemas.openxmlformats.org/officeDocument/2006/relationships/image" Target="../media/image41.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Language Modeling</a:t>
            </a:r>
            <a:br>
              <a:rPr lang="en-US" dirty="0" smtClean="0"/>
            </a:br>
            <a:r>
              <a:rPr lang="en-US" dirty="0" smtClean="0"/>
              <a:t>with N-Grams </a:t>
            </a:r>
            <a:endParaRPr lang="en-US" dirty="0"/>
          </a:p>
        </p:txBody>
      </p:sp>
      <p:sp>
        <p:nvSpPr>
          <p:cNvPr id="3" name="Subtitle 2"/>
          <p:cNvSpPr>
            <a:spLocks noGrp="1"/>
          </p:cNvSpPr>
          <p:nvPr>
            <p:ph type="subTitle" idx="1"/>
          </p:nvPr>
        </p:nvSpPr>
        <p:spPr/>
        <p:txBody>
          <a:bodyPr/>
          <a:lstStyle/>
          <a:p>
            <a:r>
              <a:rPr lang="en-US" dirty="0" smtClean="0"/>
              <a:t>Speech and Language Processing (3</a:t>
            </a:r>
            <a:r>
              <a:rPr lang="en-US" baseline="30000" dirty="0" smtClean="0"/>
              <a:t>rd</a:t>
            </a:r>
            <a:r>
              <a:rPr lang="en-US" dirty="0" smtClean="0"/>
              <a:t> Edition draft)</a:t>
            </a:r>
          </a:p>
          <a:p>
            <a:r>
              <a:rPr lang="en-US" dirty="0" smtClean="0">
                <a:hlinkClick r:id="rId2"/>
              </a:rPr>
              <a:t>Chapter 3 “Language Modeling with N-Grams”</a:t>
            </a:r>
            <a:endParaRPr lang="en-US" dirty="0"/>
          </a:p>
        </p:txBody>
      </p:sp>
    </p:spTree>
    <p:extLst>
      <p:ext uri="{BB962C8B-B14F-4D97-AF65-F5344CB8AC3E}">
        <p14:creationId xmlns:p14="http://schemas.microsoft.com/office/powerpoint/2010/main" val="448114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1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a:t>
            </a:r>
            <a:r>
              <a:rPr lang="en-US" sz="3733" dirty="0" smtClean="0">
                <a:latin typeface="Calibri" charset="0"/>
              </a:rPr>
              <a:t>(“the underdog Philadelphia Eagles </a:t>
            </a:r>
            <a:r>
              <a:rPr lang="en-US" sz="3733" dirty="0">
                <a:latin typeface="Calibri" charset="0"/>
              </a:rPr>
              <a:t>won”) =</a:t>
            </a:r>
          </a:p>
          <a:p>
            <a:pPr>
              <a:buNone/>
            </a:pPr>
            <a:r>
              <a:rPr lang="en-US" dirty="0">
                <a:latin typeface="Calibri" charset="0"/>
              </a:rPr>
              <a:t>	</a:t>
            </a:r>
            <a:r>
              <a:rPr lang="en-US" sz="3733" dirty="0" smtClean="0">
                <a:solidFill>
                  <a:srgbClr val="404040"/>
                </a:solidFill>
                <a:latin typeface="Calibri" charset="0"/>
              </a:rPr>
              <a:t>P(the)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underdog|the</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latin typeface="Calibri" charset="0"/>
              </a:rPr>
              <a:t>Philadelphia</a:t>
            </a:r>
            <a:r>
              <a:rPr lang="en-US" sz="3733" dirty="0" err="1" smtClean="0">
                <a:solidFill>
                  <a:srgbClr val="404040"/>
                </a:solidFill>
                <a:latin typeface="Calibri" charset="0"/>
              </a:rPr>
              <a:t>|the</a:t>
            </a:r>
            <a:r>
              <a:rPr lang="en-US" sz="3733" dirty="0" smtClean="0">
                <a:solidFill>
                  <a:srgbClr val="404040"/>
                </a:solidFill>
                <a:latin typeface="Calibri" charset="0"/>
              </a:rPr>
              <a:t> underdog) </a:t>
            </a:r>
            <a:endParaRPr lang="en-US" sz="3733" dirty="0">
              <a:solidFill>
                <a:srgbClr val="404040"/>
              </a:solidFill>
              <a:latin typeface="Calibri" charset="0"/>
            </a:endParaRPr>
          </a:p>
          <a:p>
            <a:pPr>
              <a:buNone/>
            </a:pPr>
            <a:r>
              <a:rPr lang="en-US" sz="3733" dirty="0">
                <a:solidFill>
                  <a:srgbClr val="404040"/>
                </a:solidFill>
                <a:latin typeface="Calibri" charset="0"/>
              </a:rPr>
              <a:t>         × </a:t>
            </a:r>
            <a:r>
              <a:rPr lang="en-US" sz="3733" dirty="0" smtClean="0">
                <a:solidFill>
                  <a:srgbClr val="404040"/>
                </a:solidFill>
                <a:latin typeface="Calibri" charset="0"/>
              </a:rPr>
              <a:t>P(</a:t>
            </a:r>
            <a:r>
              <a:rPr lang="en-US" sz="3733" dirty="0" err="1" smtClean="0">
                <a:solidFill>
                  <a:srgbClr val="404040"/>
                </a:solidFill>
                <a:latin typeface="Calibri" charset="0"/>
              </a:rPr>
              <a:t>Eagles|the</a:t>
            </a:r>
            <a:r>
              <a:rPr lang="en-US" sz="3733" dirty="0" smtClean="0">
                <a:solidFill>
                  <a:srgbClr val="404040"/>
                </a:solidFill>
                <a:latin typeface="Calibri" charset="0"/>
              </a:rPr>
              <a:t> </a:t>
            </a:r>
            <a:r>
              <a:rPr lang="en-US" sz="3733" dirty="0">
                <a:solidFill>
                  <a:srgbClr val="404040"/>
                </a:solidFill>
                <a:latin typeface="Calibri" charset="0"/>
              </a:rPr>
              <a:t>underdog </a:t>
            </a:r>
            <a:r>
              <a:rPr lang="en-US" sz="3733" dirty="0" smtClean="0">
                <a:latin typeface="Calibri" charset="0"/>
              </a:rPr>
              <a:t>Philadelphia) </a:t>
            </a:r>
          </a:p>
          <a:p>
            <a:pPr>
              <a:buNone/>
            </a:pPr>
            <a:r>
              <a:rPr lang="en-US" sz="3733" dirty="0">
                <a:solidFill>
                  <a:srgbClr val="404040"/>
                </a:solidFill>
                <a:latin typeface="Calibri" charset="0"/>
              </a:rPr>
              <a:t>	</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won|the</a:t>
            </a:r>
            <a:r>
              <a:rPr lang="en-US" sz="3733" dirty="0" smtClean="0">
                <a:solidFill>
                  <a:srgbClr val="404040"/>
                </a:solidFill>
                <a:latin typeface="Calibri" charset="0"/>
              </a:rPr>
              <a:t> underdog </a:t>
            </a:r>
            <a:r>
              <a:rPr lang="en-US" sz="3733" dirty="0" smtClean="0">
                <a:latin typeface="Calibri" charset="0"/>
              </a:rPr>
              <a:t>Philadelphia </a:t>
            </a:r>
            <a:r>
              <a:rPr lang="en-US" sz="3733" dirty="0">
                <a:solidFill>
                  <a:srgbClr val="404040"/>
                </a:solidFill>
                <a:latin typeface="Calibri" charset="0"/>
              </a:rPr>
              <a:t>Eagles)</a:t>
            </a:r>
          </a:p>
        </p:txBody>
      </p:sp>
      <p:graphicFrame>
        <p:nvGraphicFramePr>
          <p:cNvPr id="5" name="Object 2"/>
          <p:cNvGraphicFramePr>
            <a:graphicFrameLocks noChangeAspect="1"/>
          </p:cNvGraphicFramePr>
          <p:nvPr>
            <p:extLst/>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22593" name="Equation" r:id="rId4" imgW="2387600" imgH="355600" progId="Equation.3">
                  <p:embed/>
                </p:oleObj>
              </mc:Choice>
              <mc:Fallback>
                <p:oleObj name="Equation" r:id="rId4" imgW="2387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8813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smtClean="0">
                <a:latin typeface="Calibri" charset="0"/>
              </a:rPr>
              <a:t>Could we just count and divide?</a:t>
            </a:r>
          </a:p>
        </p:txBody>
      </p:sp>
    </p:spTree>
    <p:extLst>
      <p:ext uri="{BB962C8B-B14F-4D97-AF65-F5344CB8AC3E}">
        <p14:creationId xmlns:p14="http://schemas.microsoft.com/office/powerpoint/2010/main" val="1509699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dirty="0" smtClean="0">
                <a:latin typeface="Calibri" charset="0"/>
              </a:rPr>
              <a:t>Why doesn’t this work?</a:t>
            </a:r>
            <a:endParaRPr lang="en-US" dirty="0">
              <a:latin typeface="Calibri" charset="0"/>
            </a:endParaRP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smtClean="0">
                <a:solidFill>
                  <a:srgbClr val="404040"/>
                </a:solidFill>
                <a:latin typeface="Calibri" charset="0"/>
              </a:rPr>
              <a:t>P(</a:t>
            </a:r>
            <a:r>
              <a:rPr lang="en-US" sz="3000" dirty="0" err="1" smtClean="0">
                <a:solidFill>
                  <a:srgbClr val="404040"/>
                </a:solidFill>
                <a:latin typeface="Calibri" charset="0"/>
              </a:rPr>
              <a:t>won|the</a:t>
            </a:r>
            <a:r>
              <a:rPr lang="en-US" sz="3000" dirty="0" smtClean="0">
                <a:solidFill>
                  <a:srgbClr val="404040"/>
                </a:solidFill>
                <a:latin typeface="Calibri" charset="0"/>
              </a:rPr>
              <a:t>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 </a:t>
            </a:r>
            <a:r>
              <a:rPr lang="en-US" sz="3000" u="sng" dirty="0" smtClean="0">
                <a:solidFill>
                  <a:srgbClr val="404040"/>
                </a:solidFill>
                <a:latin typeface="Calibri" charset="0"/>
              </a:rPr>
              <a:t>Count(the </a:t>
            </a:r>
            <a:r>
              <a:rPr lang="en-US" sz="3000" u="sng" dirty="0">
                <a:solidFill>
                  <a:srgbClr val="404040"/>
                </a:solidFill>
                <a:latin typeface="Calibri" charset="0"/>
              </a:rPr>
              <a:t>underdog </a:t>
            </a:r>
            <a:r>
              <a:rPr lang="en-US" sz="3000" u="sng" dirty="0" smtClean="0">
                <a:latin typeface="Calibri" charset="0"/>
              </a:rPr>
              <a:t>team </a:t>
            </a:r>
            <a:r>
              <a:rPr lang="en-US" sz="3000" u="sng" dirty="0" smtClean="0">
                <a:solidFill>
                  <a:srgbClr val="404040"/>
                </a:solidFill>
                <a:latin typeface="Calibri" charset="0"/>
              </a:rPr>
              <a:t>won)</a:t>
            </a:r>
          </a:p>
          <a:p>
            <a:r>
              <a:rPr lang="en-US" sz="3000" dirty="0" smtClean="0">
                <a:solidFill>
                  <a:srgbClr val="404040"/>
                </a:solidFill>
                <a:latin typeface="Calibri" charset="0"/>
              </a:rPr>
              <a:t>  </a:t>
            </a:r>
            <a:r>
              <a:rPr lang="en-US" sz="3000" dirty="0">
                <a:solidFill>
                  <a:srgbClr val="404040"/>
                </a:solidFill>
                <a:latin typeface="Calibri" charset="0"/>
              </a:rPr>
              <a:t>	</a:t>
            </a:r>
            <a:r>
              <a:rPr lang="en-US" sz="3000" dirty="0" smtClean="0">
                <a:solidFill>
                  <a:srgbClr val="404040"/>
                </a:solidFill>
                <a:latin typeface="Calibri" charset="0"/>
              </a:rPr>
              <a:t>				  Count(the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a:t>
            </a:r>
            <a:endParaRPr lang="en-US" sz="3000" dirty="0">
              <a:solidFill>
                <a:srgbClr val="404040"/>
              </a:solidFill>
              <a:latin typeface="Calibri" charset="0"/>
            </a:endParaRPr>
          </a:p>
        </p:txBody>
      </p:sp>
    </p:spTree>
    <p:extLst>
      <p:ext uri="{BB962C8B-B14F-4D97-AF65-F5344CB8AC3E}">
        <p14:creationId xmlns:p14="http://schemas.microsoft.com/office/powerpoint/2010/main" val="621721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088422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smtClean="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smtClean="0"/>
                  <a:t> P(</a:t>
                </a:r>
                <a:r>
                  <a:rPr lang="en-US" dirty="0" err="1" smtClean="0"/>
                  <a:t>won|team</a:t>
                </a:r>
                <a:r>
                  <a:rPr lang="en-US" dirty="0" smtClean="0"/>
                  <a:t>)</a:t>
                </a:r>
              </a:p>
              <a:p>
                <a:r>
                  <a:rPr lang="en-US" dirty="0" smtClean="0"/>
                  <a:t>Only depends on the previous k words, not the whole context</a:t>
                </a:r>
                <a:endParaRPr lang="en-US" dirty="0"/>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a:t>
                </a:r>
                <a:r>
                  <a:rPr lang="en-US" dirty="0" smtClean="0"/>
                  <a:t>P(won|underdog team</a:t>
                </a:r>
                <a:r>
                  <a:rPr lang="en-US" dirty="0"/>
                  <a:t>)</a:t>
                </a:r>
                <a:endParaRPr lang="en-US" dirty="0" smtClean="0"/>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smtClean="0">
                    <a:solidFill>
                      <a:srgbClr val="404040"/>
                    </a:solidFill>
                    <a:ea typeface="Cambria Math" charset="0"/>
                    <a:cs typeface="Cambria Math" charset="0"/>
                  </a:rPr>
                  <a:t>P(w</a:t>
                </a:r>
                <a:r>
                  <a:rPr lang="en-US" baseline="-25000" dirty="0" smtClean="0">
                    <a:solidFill>
                      <a:srgbClr val="404040"/>
                    </a:solidFill>
                    <a:ea typeface="Cambria Math" charset="0"/>
                    <a:cs typeface="Cambria Math" charset="0"/>
                  </a:rPr>
                  <a:t>i</a:t>
                </a:r>
                <a:r>
                  <a:rPr lang="en-US" dirty="0" smtClean="0">
                    <a:solidFill>
                      <a:srgbClr val="404040"/>
                    </a:solidFill>
                    <a:ea typeface="Cambria Math" charset="0"/>
                    <a:cs typeface="Cambria Math" charset="0"/>
                  </a:rPr>
                  <a:t>|</a:t>
                </a:r>
                <a:r>
                  <a:rPr lang="en-US" dirty="0" smtClean="0"/>
                  <a:t>w</a:t>
                </a:r>
                <a:r>
                  <a:rPr lang="en-US" baseline="-25000" dirty="0" smtClean="0"/>
                  <a:t>i-2</a:t>
                </a:r>
                <a:r>
                  <a:rPr lang="en-US" dirty="0" smtClean="0"/>
                  <a:t> w</a:t>
                </a:r>
                <a:r>
                  <a:rPr lang="en-US" baseline="-25000" dirty="0" smtClean="0"/>
                  <a:t>i-1</a:t>
                </a:r>
                <a:r>
                  <a:rPr lang="en-US" dirty="0" smtClean="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smtClean="0"/>
              </a:p>
              <a:p>
                <a:r>
                  <a:rPr lang="en-US" dirty="0" smtClean="0"/>
                  <a:t>K is the number of context words that we take into account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87083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history should we use?</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tr>
                  <a:tr h="370840">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trigram</a:t>
                          </a:r>
                          <a:endParaRPr lang="en-US" dirty="0"/>
                        </a:p>
                      </a:txBody>
                      <a:tcPr/>
                    </a:tc>
                    <a:tc>
                      <a:txBody>
                        <a:bodyPr/>
                        <a:lstStyle/>
                        <a:p>
                          <a:r>
                            <a:rPr lang="en-US" dirty="0" smtClean="0"/>
                            <a:t>2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4-gram</a:t>
                          </a:r>
                          <a:endParaRPr lang="en-US" dirty="0"/>
                        </a:p>
                      </a:txBody>
                      <a:tcPr/>
                    </a:tc>
                    <a:tc>
                      <a:txBody>
                        <a:bodyPr/>
                        <a:lstStyle/>
                        <a:p>
                          <a:r>
                            <a:rPr lang="en-US" dirty="0" smtClean="0"/>
                            <a:t>3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1783453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dirty="0" smtClean="0"/>
              <a:t>Historical Notes</a:t>
            </a:r>
            <a:endParaRPr lang="en-US" dirty="0"/>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mc:Choice xmlns:a14="http://schemas.microsoft.com/office/drawing/2010/main" Requires="a14">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r>
                            <a:rPr lang="en-US" dirty="0" smtClean="0"/>
                            <a:t>Jelinek at</a:t>
                          </a:r>
                          <a:r>
                            <a:rPr lang="en-US" baseline="0" dirty="0" smtClean="0"/>
                            <a:t> team develops statistical </a:t>
                          </a:r>
                          <a:r>
                            <a:rPr lang="en-US" dirty="0" smtClean="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Choice>
        <mc:Fallback>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3642761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a:t>
            </a:r>
            <a:r>
              <a:rPr lang="en-US" sz="2667" dirty="0" smtClean="0">
                <a:latin typeface="Courier"/>
                <a:cs typeface="Courier"/>
              </a:rPr>
              <a:t>mass</a:t>
            </a:r>
          </a:p>
          <a:p>
            <a:endParaRPr lang="en-US" sz="2667" dirty="0">
              <a:latin typeface="Courier"/>
              <a:cs typeface="Courier"/>
            </a:endParaRPr>
          </a:p>
          <a:p>
            <a:r>
              <a:rPr lang="en-US" sz="2667" dirty="0" smtClean="0">
                <a:latin typeface="Courier"/>
                <a:cs typeface="Courier"/>
              </a:rPr>
              <a:t>thrift </a:t>
            </a:r>
            <a:r>
              <a:rPr lang="en-US" sz="2667" dirty="0">
                <a:latin typeface="Courier"/>
                <a:cs typeface="Courier"/>
              </a:rPr>
              <a:t>did eighty said hard 'm </a:t>
            </a:r>
            <a:r>
              <a:rPr lang="en-US" sz="2667" dirty="0" err="1">
                <a:latin typeface="Courier"/>
                <a:cs typeface="Courier"/>
              </a:rPr>
              <a:t>july</a:t>
            </a:r>
            <a:r>
              <a:rPr lang="en-US" sz="2667" dirty="0">
                <a:latin typeface="Courier"/>
                <a:cs typeface="Courier"/>
              </a:rPr>
              <a:t> </a:t>
            </a:r>
            <a:r>
              <a:rPr lang="en-US" sz="2667" dirty="0" smtClean="0">
                <a:latin typeface="Courier"/>
                <a:cs typeface="Courier"/>
              </a:rPr>
              <a:t>bullish</a:t>
            </a:r>
          </a:p>
          <a:p>
            <a:endParaRPr lang="en-US" sz="2667" dirty="0">
              <a:latin typeface="Courier"/>
              <a:cs typeface="Courier"/>
            </a:endParaRPr>
          </a:p>
          <a:p>
            <a:r>
              <a:rPr lang="en-US" sz="2667" dirty="0" smtClean="0">
                <a:latin typeface="Courier"/>
                <a:cs typeface="Courier"/>
              </a:rPr>
              <a:t>that </a:t>
            </a:r>
            <a:r>
              <a:rPr lang="en-US" sz="2667" dirty="0">
                <a:latin typeface="Courier"/>
                <a:cs typeface="Courier"/>
              </a:rPr>
              <a:t>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extLst/>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5200" name="Equation" r:id="rId5" imgW="1587500" imgH="355600" progId="Equation.3">
                  <p:embed/>
                </p:oleObj>
              </mc:Choice>
              <mc:Fallback>
                <p:oleObj name="Equation" r:id="rId5" imgW="15875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850106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endParaRPr lang="en-US" sz="2400" dirty="0" smtClean="0">
              <a:latin typeface="Courier"/>
              <a:cs typeface="Courier"/>
            </a:endParaRPr>
          </a:p>
          <a:p>
            <a:endParaRPr lang="en-US" sz="2400" dirty="0">
              <a:latin typeface="Courier"/>
              <a:cs typeface="Courier"/>
            </a:endParaRPr>
          </a:p>
          <a:p>
            <a:r>
              <a:rPr lang="en-US" sz="2400" dirty="0" smtClean="0">
                <a:latin typeface="Courier"/>
                <a:cs typeface="Courier"/>
              </a:rPr>
              <a:t>without </a:t>
            </a:r>
            <a:r>
              <a:rPr lang="en-US" sz="2400" dirty="0">
                <a:latin typeface="Courier"/>
                <a:cs typeface="Courier"/>
              </a:rPr>
              <a:t>permission from five hundred fifty five </a:t>
            </a:r>
            <a:r>
              <a:rPr lang="en-US" sz="2400" dirty="0" smtClean="0">
                <a:latin typeface="Courier"/>
                <a:cs typeface="Courier"/>
              </a:rPr>
              <a:t>yen </a:t>
            </a:r>
          </a:p>
          <a:p>
            <a:endParaRPr lang="en-US" sz="2400" dirty="0">
              <a:latin typeface="Courier"/>
              <a:cs typeface="Courier"/>
            </a:endParaRPr>
          </a:p>
          <a:p>
            <a:r>
              <a:rPr lang="en-US" sz="2400" dirty="0">
                <a:latin typeface="Courier"/>
                <a:cs typeface="Courier"/>
              </a:rPr>
              <a:t>outside </a:t>
            </a:r>
            <a:r>
              <a:rPr lang="en-US" sz="2400" dirty="0" smtClean="0">
                <a:latin typeface="Courier"/>
                <a:cs typeface="Courier"/>
              </a:rPr>
              <a:t>new </a:t>
            </a:r>
            <a:r>
              <a:rPr lang="en-US" sz="2400" dirty="0">
                <a:latin typeface="Courier"/>
                <a:cs typeface="Courier"/>
              </a:rPr>
              <a:t>car parking lot of the agreement </a:t>
            </a:r>
            <a:r>
              <a:rPr lang="en-US" sz="2400" dirty="0" smtClean="0">
                <a:latin typeface="Courier"/>
                <a:cs typeface="Courier"/>
              </a:rPr>
              <a:t>reached</a:t>
            </a:r>
          </a:p>
          <a:p>
            <a:endParaRPr lang="en-US" sz="2400" dirty="0">
              <a:latin typeface="Courier"/>
              <a:cs typeface="Courier"/>
            </a:endParaRPr>
          </a:p>
          <a:p>
            <a:r>
              <a:rPr lang="en-US" sz="2400" dirty="0" smtClean="0">
                <a:latin typeface="Courier"/>
                <a:cs typeface="Courier"/>
              </a:rPr>
              <a:t>this </a:t>
            </a:r>
            <a:r>
              <a:rPr lang="en-US" sz="2400" dirty="0">
                <a:latin typeface="Courier"/>
                <a:cs typeface="Courier"/>
              </a:rPr>
              <a:t>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extLst/>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6224" name="Equation" r:id="rId5" imgW="2019300" imgH="177800" progId="Equation.3">
                  <p:embed/>
                </p:oleObj>
              </mc:Choice>
              <mc:Fallback>
                <p:oleObj name="Equation" r:id="rId5" imgW="2019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2280785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smtClean="0"/>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188509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16559090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100904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spid="_x0000_s7325" name="Equation" r:id="rId4" imgW="1752600" imgH="406400" progId="Equation.3">
                  <p:embed/>
                </p:oleObj>
              </mc:Choice>
              <mc:Fallback>
                <p:oleObj name="Equation" r:id="rId4" imgW="1752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nvPr>
        </p:nvGraphicFramePr>
        <p:xfrm>
          <a:off x="2813285" y="5086844"/>
          <a:ext cx="6117088" cy="1671672"/>
        </p:xfrm>
        <a:graphic>
          <a:graphicData uri="http://schemas.openxmlformats.org/presentationml/2006/ole">
            <mc:AlternateContent xmlns:mc="http://schemas.openxmlformats.org/markup-compatibility/2006">
              <mc:Choice xmlns:v="urn:schemas-microsoft-com:vml" Requires="v">
                <p:oleObj spid="_x0000_s7326" name="Equation" r:id="rId6" imgW="1485900" imgH="406400" progId="Equation.3">
                  <p:embed/>
                </p:oleObj>
              </mc:Choice>
              <mc:Fallback>
                <p:oleObj name="Equation" r:id="rId6" imgW="14859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285" y="5086844"/>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22153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extLst/>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8272" name="Equation" r:id="rId5" imgW="1485900" imgH="406400" progId="Equation.3">
                  <p:embed/>
                </p:oleObj>
              </mc:Choice>
              <mc:Fallback>
                <p:oleObj name="Equation" r:id="rId5" imgW="14859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912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Zeros</a:t>
            </a:r>
          </a:p>
          <a:p>
            <a:endParaRPr lang="en-US" dirty="0"/>
          </a:p>
          <a:p>
            <a:endParaRPr lang="en-US" dirty="0" smtClean="0"/>
          </a:p>
          <a:p>
            <a:endParaRPr lang="en-US" dirty="0"/>
          </a:p>
          <a:p>
            <a:endParaRPr lang="en-US" dirty="0" smtClean="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a:t>
            </a:r>
            <a:r>
              <a:rPr lang="en-US" dirty="0" smtClean="0">
                <a:solidFill>
                  <a:srgbClr val="404040"/>
                </a:solidFill>
                <a:latin typeface="Calibri" charset="0"/>
              </a:rPr>
              <a:t>0</a:t>
            </a:r>
          </a:p>
          <a:p>
            <a:r>
              <a:rPr lang="en-US" dirty="0" smtClean="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1634360223"/>
              </p:ext>
            </p:extLst>
          </p:nvPr>
        </p:nvGraphicFramePr>
        <p:xfrm>
          <a:off x="1007301" y="2370507"/>
          <a:ext cx="10515600" cy="185420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Train</a:t>
                      </a:r>
                      <a:endParaRPr lang="en-US" dirty="0"/>
                    </a:p>
                  </a:txBody>
                  <a:tcPr/>
                </a:tc>
                <a:tc>
                  <a:txBody>
                    <a:bodyPr/>
                    <a:lstStyle/>
                    <a:p>
                      <a:r>
                        <a:rPr lang="en-US" dirty="0" smtClean="0"/>
                        <a:t>Test</a:t>
                      </a:r>
                      <a:endParaRPr lang="en-US" dirty="0"/>
                    </a:p>
                  </a:txBody>
                  <a:tcPr/>
                </a:tc>
              </a:tr>
              <a:tr h="370840">
                <a:tc>
                  <a:txBody>
                    <a:bodyPr/>
                    <a:lstStyle/>
                    <a:p>
                      <a:r>
                        <a:rPr lang="en-US" dirty="0" smtClean="0"/>
                        <a:t>denied the allegations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memo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reports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claims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requests</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7903254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Out of vocabulary items (OOV)</a:t>
            </a:r>
          </a:p>
          <a:p>
            <a:r>
              <a:rPr lang="en-US" dirty="0" smtClean="0"/>
              <a:t>&lt;</a:t>
            </a:r>
            <a:r>
              <a:rPr lang="en-US" dirty="0" err="1" smtClean="0"/>
              <a:t>unk</a:t>
            </a:r>
            <a:r>
              <a:rPr lang="en-US" dirty="0" smtClean="0"/>
              <a:t>&gt; to deal with OOVs</a:t>
            </a:r>
          </a:p>
          <a:p>
            <a:r>
              <a:rPr lang="en-US" dirty="0" smtClean="0"/>
              <a:t>Fixed lexicon L of size V</a:t>
            </a:r>
          </a:p>
          <a:p>
            <a:r>
              <a:rPr lang="en-US" dirty="0" smtClean="0"/>
              <a:t>Normalize training data by replacing any word not in L with &lt;</a:t>
            </a:r>
            <a:r>
              <a:rPr lang="en-US" dirty="0" err="1" smtClean="0"/>
              <a:t>unk</a:t>
            </a:r>
            <a:r>
              <a:rPr lang="en-US" dirty="0" smtClean="0"/>
              <a:t>&gt;</a:t>
            </a:r>
          </a:p>
          <a:p>
            <a:endParaRPr lang="en-US" dirty="0"/>
          </a:p>
          <a:p>
            <a:r>
              <a:rPr lang="en-US" dirty="0" smtClean="0"/>
              <a:t>Avoid zeros with smoothing</a:t>
            </a:r>
          </a:p>
          <a:p>
            <a:endParaRPr lang="en-US" dirty="0" smtClean="0"/>
          </a:p>
        </p:txBody>
      </p:sp>
    </p:spTree>
    <p:extLst>
      <p:ext uri="{BB962C8B-B14F-4D97-AF65-F5344CB8AC3E}">
        <p14:creationId xmlns:p14="http://schemas.microsoft.com/office/powerpoint/2010/main" val="755384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extLst/>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spid="_x0000_s9296" name="Equation" r:id="rId4" imgW="3276600" imgH="215900" progId="Equation.3">
                  <p:embed/>
                </p:oleObj>
              </mc:Choice>
              <mc:Fallback>
                <p:oleObj name="Equation" r:id="rId4" imgW="3276600" imgH="215900" progId="Equation.3">
                  <p:embed/>
                  <p:pic>
                    <p:nvPicPr>
                      <p:cNvPr id="0" name=""/>
                      <p:cNvPicPr/>
                      <p:nvPr/>
                    </p:nvPicPr>
                    <p:blipFill>
                      <a:blip r:embed="rId5"/>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10919941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119588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a:t>
            </a:r>
            <a:r>
              <a:rPr lang="en-US" dirty="0" smtClean="0"/>
              <a:t>Release, August 2006</a:t>
            </a:r>
            <a:endParaRPr lang="en-US" dirty="0"/>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0994748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lnSpcReduction="10000"/>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18525704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Book N-grams</a:t>
            </a:r>
          </a:p>
        </p:txBody>
      </p:sp>
      <p:sp>
        <p:nvSpPr>
          <p:cNvPr id="3" name="Content Placeholder 2"/>
          <p:cNvSpPr>
            <a:spLocks noGrp="1"/>
          </p:cNvSpPr>
          <p:nvPr>
            <p:ph sz="quarter" idx="1"/>
          </p:nvPr>
        </p:nvSpPr>
        <p:spPr/>
        <p:txBody>
          <a:bodyPr/>
          <a:lstStyle/>
          <a:p>
            <a:r>
              <a:rPr lang="en-US" dirty="0">
                <a:hlinkClick r:id="rId2"/>
              </a:rPr>
              <a:t>http://ngrams.googlelabs.com/</a:t>
            </a:r>
            <a:endParaRPr lang="en-US" dirty="0"/>
          </a:p>
        </p:txBody>
      </p:sp>
    </p:spTree>
    <p:extLst>
      <p:ext uri="{BB962C8B-B14F-4D97-AF65-F5344CB8AC3E}">
        <p14:creationId xmlns:p14="http://schemas.microsoft.com/office/powerpoint/2010/main" val="397311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70000" lnSpcReduction="20000"/>
          </a:bodyPr>
          <a:lstStyle/>
          <a:p>
            <a:r>
              <a:rPr lang="en-US" sz="3733" dirty="0"/>
              <a:t>Today’s goal: assign a probability to a </a:t>
            </a:r>
            <a:r>
              <a:rPr lang="en-US" sz="3733" dirty="0" smtClean="0"/>
              <a:t>sentence</a:t>
            </a:r>
          </a:p>
          <a:p>
            <a:endParaRPr lang="en-US" sz="3733" dirty="0" smtClean="0"/>
          </a:p>
          <a:p>
            <a:r>
              <a:rPr lang="en-US" sz="4200" dirty="0" smtClean="0"/>
              <a:t>Autocomplete for texting</a:t>
            </a:r>
          </a:p>
          <a:p>
            <a:endParaRPr lang="en-US" sz="4200" dirty="0" smtClean="0"/>
          </a:p>
          <a:p>
            <a:r>
              <a:rPr lang="en-US" sz="4200" dirty="0" smtClean="0"/>
              <a:t>Machine Translation</a:t>
            </a:r>
            <a:endParaRPr lang="en-US" sz="3667" dirty="0"/>
          </a:p>
          <a:p>
            <a:endParaRPr lang="en-US" sz="4200" dirty="0" smtClean="0"/>
          </a:p>
          <a:p>
            <a:r>
              <a:rPr lang="en-US" sz="4200" dirty="0" smtClean="0"/>
              <a:t>Spelling Correction</a:t>
            </a:r>
          </a:p>
          <a:p>
            <a:endParaRPr lang="en-US" sz="4200" dirty="0" smtClean="0"/>
          </a:p>
          <a:p>
            <a:r>
              <a:rPr lang="en-US" sz="4200" dirty="0" smtClean="0"/>
              <a:t>Speech </a:t>
            </a:r>
            <a:r>
              <a:rPr lang="en-US" sz="4200" dirty="0"/>
              <a:t>Recognition</a:t>
            </a:r>
          </a:p>
          <a:p>
            <a:pPr lvl="1"/>
            <a:endParaRPr lang="en-US" sz="3267" dirty="0" smtClean="0"/>
          </a:p>
          <a:p>
            <a:r>
              <a:rPr lang="en-US" sz="4200" dirty="0" smtClean="0"/>
              <a:t>Other NLG tasks: summarization</a:t>
            </a:r>
            <a:r>
              <a:rPr lang="en-US" sz="4200" dirty="0"/>
              <a:t>, question-answering, </a:t>
            </a:r>
            <a:r>
              <a:rPr lang="en-US" sz="4200" dirty="0" smtClean="0"/>
              <a:t>dialog systems</a:t>
            </a:r>
            <a:endParaRPr lang="en-US" sz="3667" dirty="0"/>
          </a:p>
        </p:txBody>
      </p:sp>
    </p:spTree>
    <p:extLst>
      <p:ext uri="{BB962C8B-B14F-4D97-AF65-F5344CB8AC3E}">
        <p14:creationId xmlns:p14="http://schemas.microsoft.com/office/powerpoint/2010/main" val="9156156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smtClean="0">
                <a:solidFill>
                  <a:srgbClr val="A50021"/>
                </a:solidFill>
                <a:latin typeface="Calibri" charset="0"/>
              </a:rPr>
              <a:t>Evaluation and Perplexity</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063966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smtClean="0"/>
              <a:t>Evaluation: How good is our model?</a:t>
            </a:r>
            <a:endParaRPr lang="en-US" dirty="0"/>
          </a:p>
        </p:txBody>
      </p:sp>
      <p:sp>
        <p:nvSpPr>
          <p:cNvPr id="131075" name="Rectangle 3"/>
          <p:cNvSpPr>
            <a:spLocks noGrp="1" noChangeArrowheads="1"/>
          </p:cNvSpPr>
          <p:nvPr>
            <p:ph sz="quarter" idx="1"/>
          </p:nvPr>
        </p:nvSpPr>
        <p:spPr/>
        <p:txBody>
          <a:bodyPr/>
          <a:lstStyle/>
          <a:p>
            <a:r>
              <a:rPr lang="en-US" dirty="0" smtClean="0"/>
              <a:t>Does our language model prefer good sentences to bad ones?</a:t>
            </a:r>
          </a:p>
          <a:p>
            <a:pPr lvl="1"/>
            <a:r>
              <a:rPr lang="en-US" dirty="0" smtClean="0"/>
              <a:t>Assign higher probability to “</a:t>
            </a:r>
            <a:r>
              <a:rPr lang="en-US" altLang="ja-JP" dirty="0" smtClean="0"/>
              <a:t>real” or “frequently observed” sentences </a:t>
            </a:r>
          </a:p>
          <a:p>
            <a:pPr lvl="2"/>
            <a:r>
              <a:rPr lang="en-US" altLang="ja-JP" dirty="0" smtClean="0"/>
              <a:t>Than “ungrammatical” or “rarely observed” sentences?</a:t>
            </a:r>
          </a:p>
          <a:p>
            <a:r>
              <a:rPr lang="en-US" dirty="0" smtClean="0"/>
              <a:t>We train parameters of our model on a </a:t>
            </a:r>
            <a:r>
              <a:rPr lang="en-US" b="1" dirty="0" smtClean="0">
                <a:solidFill>
                  <a:srgbClr val="008000"/>
                </a:solidFill>
              </a:rPr>
              <a:t>training set</a:t>
            </a:r>
            <a:r>
              <a:rPr lang="en-US" dirty="0" smtClean="0"/>
              <a:t>.</a:t>
            </a:r>
          </a:p>
          <a:p>
            <a:r>
              <a:rPr lang="en-US" dirty="0" smtClean="0"/>
              <a:t>We test the model’s performance on data we haven’t seen.</a:t>
            </a:r>
          </a:p>
          <a:p>
            <a:pPr lvl="1"/>
            <a:r>
              <a:rPr lang="en-US" dirty="0" smtClean="0"/>
              <a:t>A </a:t>
            </a:r>
            <a:r>
              <a:rPr lang="en-US" b="1" dirty="0" smtClean="0">
                <a:solidFill>
                  <a:srgbClr val="008000"/>
                </a:solidFill>
              </a:rPr>
              <a:t>test set </a:t>
            </a:r>
            <a:r>
              <a:rPr lang="en-US" dirty="0" smtClean="0"/>
              <a:t>is an unseen dataset that is different from our training set, totally unused.</a:t>
            </a:r>
          </a:p>
          <a:p>
            <a:pPr lvl="1"/>
            <a:r>
              <a:rPr lang="en-US" dirty="0" smtClean="0"/>
              <a:t>An </a:t>
            </a:r>
            <a:r>
              <a:rPr lang="en-US" b="1" dirty="0" smtClean="0">
                <a:solidFill>
                  <a:srgbClr val="008000"/>
                </a:solidFill>
              </a:rPr>
              <a:t>evaluation metric </a:t>
            </a:r>
            <a:r>
              <a:rPr lang="en-US" dirty="0" smtClean="0"/>
              <a:t>tells us how well our model does on the test set.</a:t>
            </a:r>
            <a:endParaRPr lang="en-US" dirty="0"/>
          </a:p>
        </p:txBody>
      </p:sp>
    </p:spTree>
    <p:extLst>
      <p:ext uri="{BB962C8B-B14F-4D97-AF65-F5344CB8AC3E}">
        <p14:creationId xmlns:p14="http://schemas.microsoft.com/office/powerpoint/2010/main" val="204594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10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on the test set</a:t>
            </a:r>
            <a:endParaRPr lang="en-US" dirty="0"/>
          </a:p>
        </p:txBody>
      </p:sp>
      <p:sp>
        <p:nvSpPr>
          <p:cNvPr id="3" name="Content Placeholder 2"/>
          <p:cNvSpPr>
            <a:spLocks noGrp="1"/>
          </p:cNvSpPr>
          <p:nvPr>
            <p:ph idx="1"/>
          </p:nvPr>
        </p:nvSpPr>
        <p:spPr/>
        <p:txBody>
          <a:bodyPr/>
          <a:lstStyle/>
          <a:p>
            <a:r>
              <a:rPr lang="en-US" dirty="0" smtClean="0"/>
              <a:t>We can’t allow test sentences into the training set</a:t>
            </a:r>
          </a:p>
          <a:p>
            <a:r>
              <a:rPr lang="en-US" dirty="0" smtClean="0"/>
              <a:t>We will assign it an artificially high probability when we set it in the test set</a:t>
            </a:r>
          </a:p>
          <a:p>
            <a:r>
              <a:rPr lang="en-US" dirty="0" smtClean="0"/>
              <a:t>“Training on the test set”</a:t>
            </a:r>
          </a:p>
          <a:p>
            <a:r>
              <a:rPr lang="en-US" dirty="0" smtClean="0"/>
              <a:t>Bad science!</a:t>
            </a:r>
          </a:p>
          <a:p>
            <a:r>
              <a:rPr lang="en-US" dirty="0" smtClean="0"/>
              <a:t>And violates the honor code</a:t>
            </a:r>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32</a:t>
            </a:fld>
            <a:endParaRPr lang="en-US"/>
          </a:p>
        </p:txBody>
      </p:sp>
    </p:spTree>
    <p:extLst>
      <p:ext uri="{BB962C8B-B14F-4D97-AF65-F5344CB8AC3E}">
        <p14:creationId xmlns:p14="http://schemas.microsoft.com/office/powerpoint/2010/main" val="116377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Extrinsic evaluation of N-gram models</a:t>
            </a:r>
            <a:endParaRPr lang="en-US" dirty="0"/>
          </a:p>
        </p:txBody>
      </p:sp>
      <p:pic>
        <p:nvPicPr>
          <p:cNvPr id="2" name="Content Placeholder 1"/>
          <p:cNvPicPr>
            <a:picLocks noGrp="1" noChangeAspect="1"/>
          </p:cNvPicPr>
          <p:nvPr>
            <p:ph sz="quarter" idx="1"/>
          </p:nvPr>
        </p:nvPicPr>
        <p:blipFill>
          <a:blip r:embed="rId3"/>
          <a:stretch>
            <a:fillRect/>
          </a:stretch>
        </p:blipFill>
        <p:spPr>
          <a:xfrm>
            <a:off x="2228144" y="1690688"/>
            <a:ext cx="7735712" cy="4351338"/>
          </a:xfrm>
        </p:spPr>
      </p:pic>
    </p:spTree>
    <p:extLst>
      <p:ext uri="{BB962C8B-B14F-4D97-AF65-F5344CB8AC3E}">
        <p14:creationId xmlns:p14="http://schemas.microsoft.com/office/powerpoint/2010/main" val="1191941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dirty="0"/>
              <a:t>Difficulty of extrinsic </a:t>
            </a:r>
            <a:r>
              <a:rPr lang="en-US" dirty="0" smtClean="0"/>
              <a:t>(task-based) </a:t>
            </a:r>
            <a:r>
              <a:rPr lang="en-US" dirty="0"/>
              <a:t>evaluation of  N-gram models</a:t>
            </a:r>
          </a:p>
        </p:txBody>
      </p:sp>
      <p:sp>
        <p:nvSpPr>
          <p:cNvPr id="135171" name="Rectangle 3"/>
          <p:cNvSpPr>
            <a:spLocks noGrp="1" noChangeArrowheads="1"/>
          </p:cNvSpPr>
          <p:nvPr>
            <p:ph sz="quarter" idx="1"/>
          </p:nvPr>
        </p:nvSpPr>
        <p:spPr/>
        <p:txBody>
          <a:bodyPr/>
          <a:lstStyle/>
          <a:p>
            <a:pPr eaLnBrk="1" hangingPunct="1">
              <a:lnSpc>
                <a:spcPct val="90000"/>
              </a:lnSpc>
            </a:pPr>
            <a:r>
              <a:rPr lang="en-US" sz="3733" dirty="0" smtClean="0">
                <a:latin typeface="Calibri" charset="0"/>
              </a:rPr>
              <a:t>Extrinsic </a:t>
            </a:r>
            <a:r>
              <a:rPr lang="en-US" sz="3733" dirty="0">
                <a:latin typeface="Calibri" charset="0"/>
              </a:rPr>
              <a:t>evaluation</a:t>
            </a:r>
          </a:p>
          <a:p>
            <a:pPr lvl="1" eaLnBrk="1" hangingPunct="1">
              <a:lnSpc>
                <a:spcPct val="90000"/>
              </a:lnSpc>
            </a:pPr>
            <a:r>
              <a:rPr lang="en-US" sz="3200" dirty="0">
                <a:latin typeface="Calibri" charset="0"/>
              </a:rPr>
              <a:t>Time-consuming; can take days or weeks</a:t>
            </a:r>
          </a:p>
          <a:p>
            <a:pPr eaLnBrk="1" hangingPunct="1">
              <a:lnSpc>
                <a:spcPct val="90000"/>
              </a:lnSpc>
            </a:pPr>
            <a:r>
              <a:rPr lang="en-US" sz="3733" dirty="0">
                <a:latin typeface="Calibri" charset="0"/>
              </a:rPr>
              <a:t>So</a:t>
            </a:r>
          </a:p>
          <a:p>
            <a:pPr lvl="1" eaLnBrk="1" hangingPunct="1">
              <a:lnSpc>
                <a:spcPct val="90000"/>
              </a:lnSpc>
            </a:pPr>
            <a:r>
              <a:rPr lang="en-US" sz="3200" dirty="0">
                <a:latin typeface="Calibri"/>
                <a:cs typeface="Calibri"/>
              </a:rPr>
              <a:t>Sometimes use </a:t>
            </a:r>
            <a:r>
              <a:rPr lang="en-US" sz="3200" b="1" dirty="0">
                <a:solidFill>
                  <a:srgbClr val="A50021"/>
                </a:solidFill>
                <a:latin typeface="Calibri"/>
                <a:cs typeface="Calibri"/>
              </a:rPr>
              <a:t>intrinsic</a:t>
            </a:r>
            <a:r>
              <a:rPr lang="en-US" sz="3200" dirty="0">
                <a:latin typeface="Calibri"/>
                <a:cs typeface="Calibri"/>
              </a:rPr>
              <a:t> evaluation: </a:t>
            </a:r>
            <a:r>
              <a:rPr lang="en-US" sz="3200" b="1" dirty="0">
                <a:latin typeface="Calibri"/>
                <a:cs typeface="Calibri"/>
              </a:rPr>
              <a:t>perplexity</a:t>
            </a:r>
          </a:p>
          <a:p>
            <a:pPr lvl="1" eaLnBrk="1" hangingPunct="1">
              <a:lnSpc>
                <a:spcPct val="90000"/>
              </a:lnSpc>
            </a:pPr>
            <a:r>
              <a:rPr lang="en-US" sz="3200" dirty="0">
                <a:latin typeface="Calibri"/>
                <a:cs typeface="Calibri"/>
              </a:rPr>
              <a:t>Bad approximation </a:t>
            </a:r>
          </a:p>
          <a:p>
            <a:pPr lvl="2">
              <a:lnSpc>
                <a:spcPct val="90000"/>
              </a:lnSpc>
            </a:pPr>
            <a:r>
              <a:rPr lang="en-US" sz="3200" dirty="0">
                <a:latin typeface="Calibri"/>
                <a:cs typeface="Calibri"/>
              </a:rPr>
              <a:t>unless the test data looks </a:t>
            </a:r>
            <a:r>
              <a:rPr lang="en-US" sz="3200" b="1" dirty="0">
                <a:latin typeface="Calibri"/>
                <a:cs typeface="Calibri"/>
              </a:rPr>
              <a:t>just</a:t>
            </a:r>
            <a:r>
              <a:rPr lang="en-US" sz="3200" dirty="0">
                <a:latin typeface="Calibri"/>
                <a:cs typeface="Calibri"/>
              </a:rPr>
              <a:t> like the training data</a:t>
            </a:r>
          </a:p>
          <a:p>
            <a:pPr lvl="2">
              <a:lnSpc>
                <a:spcPct val="90000"/>
              </a:lnSpc>
            </a:pPr>
            <a:r>
              <a:rPr lang="en-US" sz="3200" dirty="0">
                <a:latin typeface="Calibri"/>
                <a:cs typeface="Calibri"/>
              </a:rPr>
              <a:t>So </a:t>
            </a:r>
            <a:r>
              <a:rPr lang="en-US" sz="3200" b="1" dirty="0">
                <a:latin typeface="Calibri"/>
                <a:cs typeface="Calibri"/>
              </a:rPr>
              <a:t>generally only useful in pilot experiments</a:t>
            </a:r>
          </a:p>
          <a:p>
            <a:pPr lvl="1" eaLnBrk="1" hangingPunct="1">
              <a:lnSpc>
                <a:spcPct val="90000"/>
              </a:lnSpc>
            </a:pPr>
            <a:r>
              <a:rPr lang="en-US" sz="3200" dirty="0">
                <a:latin typeface="Calibri"/>
                <a:cs typeface="Calibri"/>
              </a:rPr>
              <a:t>But is helpful to think about.</a:t>
            </a:r>
          </a:p>
        </p:txBody>
      </p:sp>
    </p:spTree>
    <p:extLst>
      <p:ext uri="{BB962C8B-B14F-4D97-AF65-F5344CB8AC3E}">
        <p14:creationId xmlns:p14="http://schemas.microsoft.com/office/powerpoint/2010/main" val="132524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17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17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smtClean="0"/>
              <a:t>Intuition of Perplexity</a:t>
            </a:r>
            <a:endParaRPr lang="en-US" dirty="0"/>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smtClean="0">
              <a:latin typeface="Calibri"/>
              <a:ea typeface="ＭＳ Ｐゴシック" charset="0"/>
              <a:cs typeface="Calibri"/>
            </a:endParaRPr>
          </a:p>
        </p:txBody>
      </p:sp>
      <p:sp>
        <p:nvSpPr>
          <p:cNvPr id="5" name="Text Box 4"/>
          <p:cNvSpPr txBox="1">
            <a:spLocks noChangeArrowheads="1"/>
          </p:cNvSpPr>
          <p:nvPr/>
        </p:nvSpPr>
        <p:spPr bwMode="auto">
          <a:xfrm>
            <a:off x="1794933" y="2921000"/>
            <a:ext cx="6096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a:t>
            </a:r>
            <a:r>
              <a:rPr lang="en-US" dirty="0" smtClean="0">
                <a:solidFill>
                  <a:srgbClr val="FF0000"/>
                </a:solidFill>
                <a:latin typeface="Calibri"/>
                <a:cs typeface="Calibri"/>
              </a:rPr>
              <a:t>____</a:t>
            </a:r>
            <a:endParaRPr lang="en-US" dirty="0">
              <a:solidFill>
                <a:srgbClr val="FF0000"/>
              </a:solidFill>
              <a:latin typeface="Calibri"/>
              <a:cs typeface="Calibri"/>
            </a:endParaRPr>
          </a:p>
        </p:txBody>
      </p:sp>
    </p:spTree>
    <p:extLst>
      <p:ext uri="{BB962C8B-B14F-4D97-AF65-F5344CB8AC3E}">
        <p14:creationId xmlns:p14="http://schemas.microsoft.com/office/powerpoint/2010/main" val="26300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9956800" cy="990600"/>
          </a:xfrm>
        </p:spPr>
        <p:txBody>
          <a:bodyPr/>
          <a:lstStyle/>
          <a:p>
            <a:r>
              <a:rPr lang="en-US" dirty="0" smtClean="0"/>
              <a:t>Intuition of Perplexity</a:t>
            </a:r>
            <a:endParaRPr lang="en-US" dirty="0"/>
          </a:p>
        </p:txBody>
      </p:sp>
      <p:sp>
        <p:nvSpPr>
          <p:cNvPr id="3" name="Content Placeholder 2"/>
          <p:cNvSpPr>
            <a:spLocks noGrp="1"/>
          </p:cNvSpPr>
          <p:nvPr>
            <p:ph idx="1"/>
          </p:nvPr>
        </p:nvSpPr>
        <p:spPr/>
        <p:txBody>
          <a:bodyPr/>
          <a:lstStyle/>
          <a:p>
            <a:pPr>
              <a:lnSpc>
                <a:spcPct val="90000"/>
              </a:lnSpc>
            </a:pPr>
            <a:r>
              <a:rPr lang="en-US" sz="2933"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smtClean="0">
              <a:latin typeface="Calibri"/>
              <a:ea typeface="ＭＳ Ｐゴシック" charset="0"/>
              <a:cs typeface="Calibri"/>
            </a:endParaRPr>
          </a:p>
          <a:p>
            <a:pPr lvl="1">
              <a:lnSpc>
                <a:spcPct val="90000"/>
              </a:lnSpc>
            </a:pPr>
            <a:r>
              <a:rPr lang="en-US" dirty="0" smtClean="0">
                <a:latin typeface="Calibri"/>
                <a:ea typeface="ＭＳ Ｐゴシック" charset="0"/>
                <a:cs typeface="Calibri"/>
              </a:rPr>
              <a:t>Unigrams </a:t>
            </a:r>
            <a:r>
              <a:rPr lang="en-US" dirty="0">
                <a:latin typeface="Calibri"/>
                <a:ea typeface="ＭＳ Ｐゴシック" charset="0"/>
                <a:cs typeface="Calibri"/>
              </a:rPr>
              <a:t>are terrible at this game.  (Why?</a:t>
            </a:r>
            <a:r>
              <a:rPr lang="en-US" dirty="0" smtClean="0">
                <a:latin typeface="Calibri"/>
                <a:ea typeface="ＭＳ Ｐゴシック" charset="0"/>
                <a:cs typeface="Calibri"/>
              </a:rPr>
              <a:t>)</a:t>
            </a:r>
          </a:p>
          <a:p>
            <a:pPr>
              <a:lnSpc>
                <a:spcPct val="90000"/>
              </a:lnSpc>
            </a:pPr>
            <a:r>
              <a:rPr lang="en-US" dirty="0" smtClean="0">
                <a:latin typeface="Calibri"/>
                <a:ea typeface="ＭＳ Ｐゴシック" charset="0"/>
                <a:cs typeface="Calibri"/>
              </a:rPr>
              <a:t>A better model of a text</a:t>
            </a:r>
          </a:p>
          <a:p>
            <a:pPr lvl="1">
              <a:lnSpc>
                <a:spcPct val="90000"/>
              </a:lnSpc>
            </a:pPr>
            <a:r>
              <a:rPr lang="en-US" dirty="0" smtClean="0">
                <a:latin typeface="Calibri"/>
                <a:ea typeface="ＭＳ Ｐゴシック" charset="0"/>
                <a:cs typeface="Calibri"/>
              </a:rPr>
              <a:t> is one which assigns a higher probability to the word that actually occurs</a:t>
            </a:r>
            <a:endParaRPr lang="en-US" dirty="0">
              <a:latin typeface="Calibri"/>
              <a:ea typeface="ＭＳ Ｐゴシック" charset="0"/>
              <a:cs typeface="Calibri"/>
            </a:endParaRPr>
          </a:p>
          <a:p>
            <a:endParaRPr lang="en-US" dirty="0"/>
          </a:p>
        </p:txBody>
      </p:sp>
      <p:sp>
        <p:nvSpPr>
          <p:cNvPr id="5" name="Text Box 4"/>
          <p:cNvSpPr txBox="1">
            <a:spLocks noChangeArrowheads="1"/>
          </p:cNvSpPr>
          <p:nvPr/>
        </p:nvSpPr>
        <p:spPr bwMode="auto">
          <a:xfrm>
            <a:off x="1794933" y="2921000"/>
            <a:ext cx="6096000"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dirty="0">
                <a:solidFill>
                  <a:srgbClr val="FF0000"/>
                </a:solidFill>
                <a:latin typeface="Calibri"/>
                <a:cs typeface="Calibri"/>
              </a:rPr>
              <a:t>I always order pizza with cheese and ____</a:t>
            </a:r>
          </a:p>
          <a:p>
            <a:pPr eaLnBrk="1" hangingPunct="1">
              <a:spcBef>
                <a:spcPct val="50000"/>
              </a:spcBef>
            </a:pPr>
            <a:r>
              <a:rPr lang="en-US" dirty="0">
                <a:solidFill>
                  <a:srgbClr val="FF0000"/>
                </a:solidFill>
                <a:latin typeface="Calibri"/>
                <a:cs typeface="Calibri"/>
              </a:rPr>
              <a:t>The 33</a:t>
            </a:r>
            <a:r>
              <a:rPr lang="en-US" baseline="30000" dirty="0">
                <a:solidFill>
                  <a:srgbClr val="FF0000"/>
                </a:solidFill>
                <a:latin typeface="Calibri"/>
                <a:cs typeface="Calibri"/>
              </a:rPr>
              <a:t>rd</a:t>
            </a:r>
            <a:r>
              <a:rPr lang="en-US" dirty="0">
                <a:solidFill>
                  <a:srgbClr val="FF0000"/>
                </a:solidFill>
                <a:latin typeface="Calibri"/>
                <a:cs typeface="Calibri"/>
              </a:rPr>
              <a:t> President of the US was ____</a:t>
            </a:r>
          </a:p>
          <a:p>
            <a:pPr eaLnBrk="1" hangingPunct="1">
              <a:spcBef>
                <a:spcPct val="50000"/>
              </a:spcBef>
            </a:pPr>
            <a:r>
              <a:rPr lang="en-US" dirty="0">
                <a:solidFill>
                  <a:srgbClr val="FF0000"/>
                </a:solidFill>
                <a:latin typeface="Calibri"/>
                <a:cs typeface="Calibri"/>
              </a:rPr>
              <a:t>I saw a ____</a:t>
            </a:r>
          </a:p>
        </p:txBody>
      </p:sp>
      <p:sp>
        <p:nvSpPr>
          <p:cNvPr id="7" name="Text Box 6"/>
          <p:cNvSpPr txBox="1">
            <a:spLocks noChangeArrowheads="1"/>
          </p:cNvSpPr>
          <p:nvPr/>
        </p:nvSpPr>
        <p:spPr bwMode="auto">
          <a:xfrm>
            <a:off x="8128000" y="1701800"/>
            <a:ext cx="2438400" cy="3374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dirty="0"/>
              <a:t>mushrooms 0.1</a:t>
            </a:r>
          </a:p>
          <a:p>
            <a:pPr eaLnBrk="1" hangingPunct="1">
              <a:spcBef>
                <a:spcPct val="50000"/>
              </a:spcBef>
            </a:pPr>
            <a:r>
              <a:rPr lang="en-US" sz="2133" dirty="0"/>
              <a:t>pepperoni 0.1</a:t>
            </a:r>
          </a:p>
          <a:p>
            <a:pPr eaLnBrk="1" hangingPunct="1">
              <a:spcBef>
                <a:spcPct val="50000"/>
              </a:spcBef>
            </a:pPr>
            <a:r>
              <a:rPr lang="en-US" sz="2133" dirty="0"/>
              <a:t>anchovies 0.01</a:t>
            </a:r>
          </a:p>
          <a:p>
            <a:pPr eaLnBrk="1" hangingPunct="1">
              <a:spcBef>
                <a:spcPct val="50000"/>
              </a:spcBef>
            </a:pPr>
            <a:r>
              <a:rPr lang="en-US" sz="2133" dirty="0"/>
              <a:t>….</a:t>
            </a:r>
          </a:p>
          <a:p>
            <a:pPr eaLnBrk="1" hangingPunct="1">
              <a:spcBef>
                <a:spcPct val="50000"/>
              </a:spcBef>
            </a:pPr>
            <a:r>
              <a:rPr lang="en-US" sz="2133" dirty="0"/>
              <a:t>fried rice 0.0001</a:t>
            </a:r>
          </a:p>
          <a:p>
            <a:pPr eaLnBrk="1" hangingPunct="1">
              <a:spcBef>
                <a:spcPct val="50000"/>
              </a:spcBef>
            </a:pPr>
            <a:r>
              <a:rPr lang="en-US" sz="2133" dirty="0"/>
              <a:t>….</a:t>
            </a:r>
          </a:p>
          <a:p>
            <a:pPr eaLnBrk="1" hangingPunct="1">
              <a:spcBef>
                <a:spcPct val="50000"/>
              </a:spcBef>
            </a:pPr>
            <a:r>
              <a:rPr lang="en-US" sz="2133" dirty="0"/>
              <a:t>and 1e-100</a:t>
            </a:r>
          </a:p>
        </p:txBody>
      </p:sp>
      <p:sp>
        <p:nvSpPr>
          <p:cNvPr id="8" name="AutoShape 7"/>
          <p:cNvSpPr>
            <a:spLocks/>
          </p:cNvSpPr>
          <p:nvPr/>
        </p:nvSpPr>
        <p:spPr bwMode="auto">
          <a:xfrm>
            <a:off x="7721600" y="1803400"/>
            <a:ext cx="406400" cy="3149600"/>
          </a:xfrm>
          <a:prstGeom prst="leftBrace">
            <a:avLst>
              <a:gd name="adj1" fmla="val 75000"/>
              <a:gd name="adj2" fmla="val 39352"/>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Tree>
    <p:extLst>
      <p:ext uri="{BB962C8B-B14F-4D97-AF65-F5344CB8AC3E}">
        <p14:creationId xmlns:p14="http://schemas.microsoft.com/office/powerpoint/2010/main" val="14811169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399" y="2667008"/>
            <a:ext cx="11192701" cy="4185667"/>
          </a:xfrm>
        </p:spPr>
        <p:txBody>
          <a:bodyPr/>
          <a:lstStyle/>
          <a:p>
            <a:pPr marL="0" indent="0">
              <a:buNone/>
            </a:pPr>
            <a:r>
              <a:rPr lang="en-US" sz="2667" dirty="0">
                <a:latin typeface="Calibri" charset="0"/>
              </a:rPr>
              <a:t>Perplexity is the inverse probability of the test set, normalized by the number of </a:t>
            </a:r>
            <a:r>
              <a:rPr lang="en-US" sz="2667" dirty="0" smtClean="0">
                <a:latin typeface="Calibri" charset="0"/>
              </a:rPr>
              <a:t>words</a:t>
            </a:r>
            <a:endParaRPr lang="en-US" sz="2667" dirty="0">
              <a:latin typeface="Calibri" charset="0"/>
            </a:endParaRPr>
          </a:p>
        </p:txBody>
      </p:sp>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406399" y="1600200"/>
            <a:ext cx="10464800" cy="508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spTree>
    <p:extLst>
      <p:ext uri="{BB962C8B-B14F-4D97-AF65-F5344CB8AC3E}">
        <p14:creationId xmlns:p14="http://schemas.microsoft.com/office/powerpoint/2010/main" val="11365077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30400" y="177800"/>
            <a:ext cx="9956800" cy="990600"/>
          </a:xfrm>
        </p:spPr>
        <p:txBody>
          <a:bodyPr/>
          <a:lstStyle/>
          <a:p>
            <a:pPr eaLnBrk="1" hangingPunct="1"/>
            <a:r>
              <a:rPr lang="en-US" dirty="0"/>
              <a:t>Perplexity</a:t>
            </a:r>
          </a:p>
        </p:txBody>
      </p:sp>
      <p:sp>
        <p:nvSpPr>
          <p:cNvPr id="137219" name="Rectangle 3"/>
          <p:cNvSpPr>
            <a:spLocks noGrp="1" noChangeArrowheads="1"/>
          </p:cNvSpPr>
          <p:nvPr>
            <p:ph sz="quarter" idx="1"/>
          </p:nvPr>
        </p:nvSpPr>
        <p:spPr>
          <a:xfrm>
            <a:off x="406400" y="2667008"/>
            <a:ext cx="5689600" cy="4185667"/>
          </a:xfrm>
        </p:spPr>
        <p:txBody>
          <a:bodyPr/>
          <a:lstStyle/>
          <a:p>
            <a:pPr marL="0" indent="0">
              <a:buNone/>
            </a:pPr>
            <a:r>
              <a:rPr lang="en-US" sz="2667" dirty="0">
                <a:latin typeface="Calibri" charset="0"/>
              </a:rPr>
              <a:t>Perplexity is the inverse probability of the test set, normalized by the number </a:t>
            </a:r>
            <a:r>
              <a:rPr lang="en-US" sz="2667">
                <a:latin typeface="Calibri" charset="0"/>
              </a:rPr>
              <a:t>of </a:t>
            </a:r>
            <a:r>
              <a:rPr lang="en-US" sz="2667" smtClean="0">
                <a:latin typeface="Calibri" charset="0"/>
              </a:rPr>
              <a:t>words</a:t>
            </a:r>
            <a:endParaRPr lang="en-US" sz="2667" dirty="0">
              <a:latin typeface="Calibri" charset="0"/>
            </a:endParaRPr>
          </a:p>
          <a:p>
            <a:pPr eaLnBrk="1" hangingPunct="1"/>
            <a:endParaRPr lang="en-US" sz="2667" dirty="0">
              <a:latin typeface="Calibri" charset="0"/>
            </a:endParaRPr>
          </a:p>
          <a:p>
            <a:pPr marL="0" indent="0">
              <a:buNone/>
            </a:pPr>
            <a:r>
              <a:rPr lang="en-US" sz="2667" dirty="0">
                <a:latin typeface="Calibri" charset="0"/>
              </a:rPr>
              <a:t>                                               Chain rule:</a:t>
            </a:r>
          </a:p>
          <a:p>
            <a:pPr marL="0" indent="0">
              <a:buNone/>
            </a:pPr>
            <a:endParaRPr lang="en-US" sz="2667" dirty="0">
              <a:latin typeface="Calibri" charset="0"/>
            </a:endParaRPr>
          </a:p>
          <a:p>
            <a:pPr marL="0" indent="0">
              <a:buNone/>
            </a:pPr>
            <a:r>
              <a:rPr lang="en-US" sz="2667" dirty="0">
                <a:latin typeface="Calibri" charset="0"/>
              </a:rPr>
              <a:t>                                              For bigrams:</a:t>
            </a:r>
          </a:p>
        </p:txBody>
      </p:sp>
      <p:pic>
        <p:nvPicPr>
          <p:cNvPr id="137221" name="Picture 5" descr="pp2"/>
          <p:cNvPicPr>
            <a:picLocks noChangeAspect="1" noChangeArrowheads="1"/>
          </p:cNvPicPr>
          <p:nvPr/>
        </p:nvPicPr>
        <p:blipFill>
          <a:blip r:embed="rId4"/>
          <a:srcRect/>
          <a:stretch>
            <a:fillRect/>
          </a:stretch>
        </p:blipFill>
        <p:spPr bwMode="auto">
          <a:xfrm>
            <a:off x="7589520" y="4241801"/>
            <a:ext cx="3383280" cy="952500"/>
          </a:xfrm>
          <a:prstGeom prst="rect">
            <a:avLst/>
          </a:prstGeom>
          <a:noFill/>
          <a:ln w="9525">
            <a:noFill/>
            <a:miter lim="800000"/>
            <a:headEnd/>
            <a:tailEnd/>
          </a:ln>
        </p:spPr>
      </p:pic>
      <p:pic>
        <p:nvPicPr>
          <p:cNvPr id="137222" name="Picture 6" descr="pp3"/>
          <p:cNvPicPr>
            <a:picLocks noChangeAspect="1" noChangeArrowheads="1"/>
          </p:cNvPicPr>
          <p:nvPr/>
        </p:nvPicPr>
        <p:blipFill>
          <a:blip r:embed="rId5"/>
          <a:srcRect/>
          <a:stretch>
            <a:fillRect/>
          </a:stretch>
        </p:blipFill>
        <p:spPr bwMode="auto">
          <a:xfrm>
            <a:off x="7604248" y="5461000"/>
            <a:ext cx="2999232" cy="967232"/>
          </a:xfrm>
          <a:prstGeom prst="rect">
            <a:avLst/>
          </a:prstGeom>
          <a:noFill/>
          <a:ln w="9525">
            <a:noFill/>
            <a:miter lim="800000"/>
            <a:headEnd/>
            <a:tailEnd/>
          </a:ln>
        </p:spPr>
      </p:pic>
      <p:sp>
        <p:nvSpPr>
          <p:cNvPr id="2" name="TextBox 1"/>
          <p:cNvSpPr txBox="1"/>
          <p:nvPr/>
        </p:nvSpPr>
        <p:spPr>
          <a:xfrm>
            <a:off x="406401" y="6358961"/>
            <a:ext cx="9293401" cy="461665"/>
          </a:xfrm>
          <a:prstGeom prst="rect">
            <a:avLst/>
          </a:prstGeom>
          <a:noFill/>
        </p:spPr>
        <p:txBody>
          <a:bodyPr wrap="square" rtlCol="0">
            <a:spAutoFit/>
          </a:bodyPr>
          <a:lstStyle/>
          <a:p>
            <a:r>
              <a:rPr lang="en-US" sz="2400" b="1" dirty="0">
                <a:latin typeface="Calibri"/>
                <a:cs typeface="Calibri"/>
              </a:rPr>
              <a:t>Minimizing perplexity is the same as maximizing probability</a:t>
            </a:r>
          </a:p>
        </p:txBody>
      </p:sp>
      <p:sp>
        <p:nvSpPr>
          <p:cNvPr id="8" name="Rectangle 3"/>
          <p:cNvSpPr txBox="1">
            <a:spLocks noChangeArrowheads="1"/>
          </p:cNvSpPr>
          <p:nvPr/>
        </p:nvSpPr>
        <p:spPr bwMode="auto">
          <a:xfrm>
            <a:off x="508000" y="1600200"/>
            <a:ext cx="10464800" cy="508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667" dirty="0">
                <a:latin typeface="Calibri" charset="0"/>
              </a:rPr>
              <a:t>The best language model is one that best predicts an unseen test set</a:t>
            </a:r>
          </a:p>
          <a:p>
            <a:pPr lvl="1"/>
            <a:r>
              <a:rPr lang="en-US" sz="2667" dirty="0">
                <a:latin typeface="Calibri" charset="0"/>
              </a:rPr>
              <a:t>Gives the highest P(sentence)</a:t>
            </a:r>
          </a:p>
        </p:txBody>
      </p:sp>
      <p:graphicFrame>
        <p:nvGraphicFramePr>
          <p:cNvPr id="3" name="Object 2"/>
          <p:cNvGraphicFramePr>
            <a:graphicFrameLocks noChangeAspect="1"/>
          </p:cNvGraphicFramePr>
          <p:nvPr>
            <p:extLst/>
          </p:nvPr>
        </p:nvGraphicFramePr>
        <p:xfrm>
          <a:off x="7149081" y="2108200"/>
          <a:ext cx="3653692" cy="2235200"/>
        </p:xfrm>
        <a:graphic>
          <a:graphicData uri="http://schemas.openxmlformats.org/presentationml/2006/ole">
            <mc:AlternateContent xmlns:mc="http://schemas.openxmlformats.org/markup-compatibility/2006">
              <mc:Choice xmlns:v="urn:schemas-microsoft-com:vml" Requires="v">
                <p:oleObj spid="_x0000_s26659" name="Equation" r:id="rId6" imgW="2159000" imgH="1320800" progId="Equation.3">
                  <p:embed/>
                </p:oleObj>
              </mc:Choice>
              <mc:Fallback>
                <p:oleObj name="Equation" r:id="rId6" imgW="2159000" imgH="1320800" progId="Equation.3">
                  <p:embed/>
                  <p:pic>
                    <p:nvPicPr>
                      <p:cNvPr id="0" name=""/>
                      <p:cNvPicPr/>
                      <p:nvPr/>
                    </p:nvPicPr>
                    <p:blipFill>
                      <a:blip r:embed="rId7"/>
                      <a:stretch>
                        <a:fillRect/>
                      </a:stretch>
                    </p:blipFill>
                    <p:spPr>
                      <a:xfrm>
                        <a:off x="7149081" y="2108200"/>
                        <a:ext cx="3653692" cy="2235200"/>
                      </a:xfrm>
                      <a:prstGeom prst="rect">
                        <a:avLst/>
                      </a:prstGeom>
                    </p:spPr>
                  </p:pic>
                </p:oleObj>
              </mc:Fallback>
            </mc:AlternateContent>
          </a:graphicData>
        </a:graphic>
      </p:graphicFrame>
    </p:spTree>
    <p:extLst>
      <p:ext uri="{BB962C8B-B14F-4D97-AF65-F5344CB8AC3E}">
        <p14:creationId xmlns:p14="http://schemas.microsoft.com/office/powerpoint/2010/main" val="6733204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smtClean="0">
                <a:latin typeface="Calibri" charset="0"/>
              </a:rPr>
              <a:t>Let’s suppose a sentence consisting of random digits</a:t>
            </a:r>
          </a:p>
          <a:p>
            <a:pPr eaLnBrk="1" hangingPunct="1"/>
            <a:r>
              <a:rPr lang="en-US" dirty="0" smtClean="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717405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smtClean="0">
                <a:latin typeface="Calibri" charset="0"/>
              </a:rPr>
              <a:t>     </a:t>
            </a:r>
            <a:r>
              <a:rPr lang="en-US" dirty="0" smtClean="0">
                <a:latin typeface="Calibri" charset="0"/>
              </a:rPr>
              <a:t> </a:t>
            </a:r>
          </a:p>
          <a:p>
            <a:pPr eaLnBrk="1" hangingPunct="1"/>
            <a:r>
              <a:rPr lang="en-US" sz="3733" dirty="0" smtClean="0">
                <a:latin typeface="Calibri" charset="0"/>
              </a:rPr>
              <a:t>Related </a:t>
            </a:r>
            <a:r>
              <a:rPr lang="en-US" sz="3733" dirty="0">
                <a:latin typeface="Calibri" charset="0"/>
              </a:rPr>
              <a:t>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smtClean="0">
                <a:latin typeface="Calibri" charset="0"/>
              </a:rPr>
              <a:t> </a:t>
            </a:r>
            <a:endParaRPr lang="en-US" dirty="0">
              <a:latin typeface="Calibri" charset="0"/>
            </a:endParaRP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smtClean="0">
                <a:latin typeface="Calibri" charset="0"/>
              </a:rPr>
              <a:t>           </a:t>
            </a:r>
            <a:endParaRPr lang="en-US" sz="3200" dirty="0" smtClean="0">
              <a:latin typeface="Calibri" charset="0"/>
            </a:endParaRPr>
          </a:p>
          <a:p>
            <a:pPr eaLnBrk="1" hangingPunct="1"/>
            <a:r>
              <a:rPr lang="en-US" sz="3200" dirty="0" smtClean="0">
                <a:latin typeface="Calibri" charset="0"/>
              </a:rPr>
              <a:t>Better</a:t>
            </a:r>
            <a:r>
              <a:rPr lang="en-US" sz="3200" dirty="0">
                <a:latin typeface="Calibri" charset="0"/>
              </a:rPr>
              <a:t>: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8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smtClean="0">
                <a:latin typeface="Calibri" charset="0"/>
              </a:rPr>
              <a:t>Let’s suppose a sentence consisting of random digits</a:t>
            </a:r>
          </a:p>
          <a:p>
            <a:pPr eaLnBrk="1" hangingPunct="1"/>
            <a:r>
              <a:rPr lang="en-US" dirty="0" smtClean="0">
                <a:latin typeface="Calibri" charset="0"/>
              </a:rPr>
              <a:t>What is the perplexity of this sentence according to a model that assign P=1/10 to each digit?</a:t>
            </a:r>
          </a:p>
        </p:txBody>
      </p:sp>
      <p:pic>
        <p:nvPicPr>
          <p:cNvPr id="141316" name="Picture 4" descr="perp"/>
          <p:cNvPicPr>
            <a:picLocks noChangeAspect="1" noChangeArrowheads="1"/>
          </p:cNvPicPr>
          <p:nvPr/>
        </p:nvPicPr>
        <p:blipFill>
          <a:blip r:embed="rId3"/>
          <a:srcRect/>
          <a:stretch>
            <a:fillRect/>
          </a:stretch>
        </p:blipFill>
        <p:spPr bwMode="auto">
          <a:xfrm>
            <a:off x="3273701" y="3937000"/>
            <a:ext cx="3859792" cy="2768403"/>
          </a:xfrm>
          <a:prstGeom prst="rect">
            <a:avLst/>
          </a:prstGeom>
          <a:noFill/>
          <a:ln w="9525">
            <a:noFill/>
            <a:miter lim="800000"/>
            <a:headEnd/>
            <a:tailEnd/>
          </a:ln>
        </p:spPr>
      </p:pic>
    </p:spTree>
    <p:extLst>
      <p:ext uri="{BB962C8B-B14F-4D97-AF65-F5344CB8AC3E}">
        <p14:creationId xmlns:p14="http://schemas.microsoft.com/office/powerpoint/2010/main" val="1636473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3733" dirty="0">
                <a:latin typeface="Calibri" charset="0"/>
              </a:rPr>
              <a:t>Training 38 million words, test 1.5 million words, WSJ</a:t>
            </a:r>
          </a:p>
        </p:txBody>
      </p:sp>
      <p:graphicFrame>
        <p:nvGraphicFramePr>
          <p:cNvPr id="2" name="Table 1"/>
          <p:cNvGraphicFramePr>
            <a:graphicFrameLocks noGrp="1"/>
          </p:cNvGraphicFramePr>
          <p:nvPr>
            <p:extLst/>
          </p:nvPr>
        </p:nvGraphicFramePr>
        <p:xfrm>
          <a:off x="914400" y="3530600"/>
          <a:ext cx="9855200" cy="2753360"/>
        </p:xfrm>
        <a:graphic>
          <a:graphicData uri="http://schemas.openxmlformats.org/drawingml/2006/table">
            <a:tbl>
              <a:tblPr firstRow="1" bandRow="1">
                <a:tableStyleId>{5C22544A-7EE6-4342-B048-85BDC9FD1C3A}</a:tableStyleId>
              </a:tblPr>
              <a:tblGrid>
                <a:gridCol w="2463800"/>
                <a:gridCol w="2463800"/>
                <a:gridCol w="2463800"/>
                <a:gridCol w="2463800"/>
              </a:tblGrid>
              <a:tr h="1422400">
                <a:tc>
                  <a:txBody>
                    <a:bodyPr/>
                    <a:lstStyle/>
                    <a:p>
                      <a:r>
                        <a:rPr lang="en-US" sz="4300" dirty="0" smtClean="0"/>
                        <a:t>N-gram Order</a:t>
                      </a:r>
                      <a:endParaRPr lang="en-US" sz="4300" dirty="0"/>
                    </a:p>
                  </a:txBody>
                  <a:tcPr marL="121920" marR="121920" marT="60960" marB="60960"/>
                </a:tc>
                <a:tc>
                  <a:txBody>
                    <a:bodyPr/>
                    <a:lstStyle/>
                    <a:p>
                      <a:r>
                        <a:rPr lang="en-US" sz="4300" dirty="0" smtClean="0"/>
                        <a:t>Unigram</a:t>
                      </a:r>
                      <a:endParaRPr lang="en-US" sz="4300" dirty="0"/>
                    </a:p>
                  </a:txBody>
                  <a:tcPr marL="121920" marR="121920" marT="60960" marB="60960"/>
                </a:tc>
                <a:tc>
                  <a:txBody>
                    <a:bodyPr/>
                    <a:lstStyle/>
                    <a:p>
                      <a:r>
                        <a:rPr lang="en-US" sz="4300" dirty="0" smtClean="0"/>
                        <a:t>Bigram</a:t>
                      </a:r>
                      <a:endParaRPr lang="en-US" sz="4300" dirty="0"/>
                    </a:p>
                  </a:txBody>
                  <a:tcPr marL="121920" marR="121920" marT="60960" marB="60960"/>
                </a:tc>
                <a:tc>
                  <a:txBody>
                    <a:bodyPr/>
                    <a:lstStyle/>
                    <a:p>
                      <a:r>
                        <a:rPr lang="en-US" sz="4300" dirty="0" smtClean="0"/>
                        <a:t>Trigram</a:t>
                      </a:r>
                      <a:endParaRPr lang="en-US" sz="4300" dirty="0"/>
                    </a:p>
                  </a:txBody>
                  <a:tcPr marL="121920" marR="121920" marT="60960" marB="60960"/>
                </a:tc>
              </a:tr>
              <a:tr h="1320800">
                <a:tc>
                  <a:txBody>
                    <a:bodyPr/>
                    <a:lstStyle/>
                    <a:p>
                      <a:r>
                        <a:rPr lang="en-US" sz="4300" dirty="0" smtClean="0"/>
                        <a:t>Perplexity</a:t>
                      </a:r>
                      <a:endParaRPr lang="en-US" sz="4300" dirty="0"/>
                    </a:p>
                  </a:txBody>
                  <a:tcPr marL="121920" marR="121920" marT="60960" marB="60960"/>
                </a:tc>
                <a:tc>
                  <a:txBody>
                    <a:bodyPr/>
                    <a:lstStyle/>
                    <a:p>
                      <a:r>
                        <a:rPr lang="en-US" sz="4300" dirty="0" smtClean="0"/>
                        <a:t>962</a:t>
                      </a:r>
                      <a:endParaRPr lang="en-US" sz="4300" dirty="0"/>
                    </a:p>
                  </a:txBody>
                  <a:tcPr marL="121920" marR="121920" marT="60960" marB="60960"/>
                </a:tc>
                <a:tc>
                  <a:txBody>
                    <a:bodyPr/>
                    <a:lstStyle/>
                    <a:p>
                      <a:r>
                        <a:rPr lang="en-US" sz="4300" dirty="0" smtClean="0"/>
                        <a:t>170</a:t>
                      </a:r>
                      <a:endParaRPr lang="en-US" sz="4300" dirty="0"/>
                    </a:p>
                  </a:txBody>
                  <a:tcPr marL="121920" marR="121920" marT="60960" marB="60960"/>
                </a:tc>
                <a:tc>
                  <a:txBody>
                    <a:bodyPr/>
                    <a:lstStyle/>
                    <a:p>
                      <a:r>
                        <a:rPr lang="en-US" sz="4300" dirty="0" smtClean="0"/>
                        <a:t>109</a:t>
                      </a:r>
                      <a:endParaRPr lang="en-US" sz="4300" dirty="0"/>
                    </a:p>
                  </a:txBody>
                  <a:tcPr marL="121920" marR="121920" marT="60960" marB="60960"/>
                </a:tc>
              </a:tr>
            </a:tbl>
          </a:graphicData>
        </a:graphic>
      </p:graphicFrame>
      <p:sp>
        <p:nvSpPr>
          <p:cNvPr id="3" name="Rectangle 2"/>
          <p:cNvSpPr/>
          <p:nvPr/>
        </p:nvSpPr>
        <p:spPr>
          <a:xfrm>
            <a:off x="2382032" y="1321356"/>
            <a:ext cx="5887894" cy="369332"/>
          </a:xfrm>
          <a:prstGeom prst="rect">
            <a:avLst/>
          </a:prstGeom>
        </p:spPr>
        <p:txBody>
          <a:bodyPr wrap="none">
            <a:spAutoFit/>
          </a:bodyPr>
          <a:lstStyle/>
          <a:p>
            <a:r>
              <a:rPr lang="en-US" b="1">
                <a:cs typeface="Calibri"/>
              </a:rPr>
              <a:t>Minimizing perplexity is the same as maximizing probability</a:t>
            </a:r>
            <a:endParaRPr lang="en-US" b="1" dirty="0">
              <a:cs typeface="Calibri"/>
            </a:endParaRPr>
          </a:p>
        </p:txBody>
      </p:sp>
    </p:spTree>
    <p:extLst>
      <p:ext uri="{BB962C8B-B14F-4D97-AF65-F5344CB8AC3E}">
        <p14:creationId xmlns:p14="http://schemas.microsoft.com/office/powerpoint/2010/main" val="11164006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Generalization and zeros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8603452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406400" y="1803400"/>
            <a:ext cx="5283200" cy="4267200"/>
          </a:xfrm>
        </p:spPr>
        <p:txBody>
          <a:bodyPr/>
          <a:lstStyle/>
          <a:p>
            <a:pPr eaLnBrk="1" hangingPunct="1"/>
            <a:r>
              <a:rPr lang="en-US" sz="2400" dirty="0">
                <a:latin typeface="Calibri" charset="0"/>
              </a:rPr>
              <a:t>Choose a random bigram </a:t>
            </a:r>
          </a:p>
          <a:p>
            <a:pPr marL="0" indent="0">
              <a:buNone/>
            </a:pPr>
            <a:r>
              <a:rPr lang="en-US" sz="2400" dirty="0">
                <a:latin typeface="Calibri" charset="0"/>
              </a:rPr>
              <a:t>     (&lt;s&gt;, w) according to its probability</a:t>
            </a:r>
          </a:p>
          <a:p>
            <a:pPr eaLnBrk="1" hangingPunct="1"/>
            <a:r>
              <a:rPr lang="en-US" sz="2400" dirty="0">
                <a:latin typeface="Calibri" charset="0"/>
              </a:rPr>
              <a:t>Now choose a random bigram </a:t>
            </a:r>
            <a:r>
              <a:rPr lang="en-US" sz="2400" dirty="0" smtClean="0">
                <a:latin typeface="Calibri" charset="0"/>
              </a:rPr>
              <a:t>(</a:t>
            </a:r>
            <a:r>
              <a:rPr lang="en-US" sz="2400" dirty="0">
                <a:latin typeface="Calibri" charset="0"/>
              </a:rPr>
              <a:t>w, x) according to its probability</a:t>
            </a:r>
          </a:p>
          <a:p>
            <a:pPr eaLnBrk="1" hangingPunct="1"/>
            <a:r>
              <a:rPr lang="en-US" sz="2400" dirty="0">
                <a:latin typeface="Calibri" charset="0"/>
              </a:rPr>
              <a:t>And so on until we choose &lt;/s&gt;</a:t>
            </a:r>
          </a:p>
          <a:p>
            <a:pPr eaLnBrk="1" hangingPunct="1">
              <a:lnSpc>
                <a:spcPct val="90000"/>
              </a:lnSpc>
            </a:pPr>
            <a:r>
              <a:rPr lang="en-US" sz="2400" dirty="0">
                <a:latin typeface="Calibri" charset="0"/>
              </a:rPr>
              <a:t>Then string the words together</a:t>
            </a:r>
            <a:endParaRPr lang="en-US" sz="2400" dirty="0">
              <a:solidFill>
                <a:srgbClr val="A50021"/>
              </a:solidFill>
              <a:latin typeface="Calibri" charset="0"/>
            </a:endParaRPr>
          </a:p>
        </p:txBody>
      </p:sp>
      <p:sp>
        <p:nvSpPr>
          <p:cNvPr id="4" name="Rectangle 3"/>
          <p:cNvSpPr txBox="1">
            <a:spLocks noChangeArrowheads="1"/>
          </p:cNvSpPr>
          <p:nvPr/>
        </p:nvSpPr>
        <p:spPr bwMode="auto">
          <a:xfrm>
            <a:off x="5384800" y="2006600"/>
            <a:ext cx="7010400" cy="4445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dirty="0">
                <a:solidFill>
                  <a:srgbClr val="A50021"/>
                </a:solidFill>
                <a:latin typeface="Courier"/>
                <a:cs typeface="Courier"/>
              </a:rPr>
              <a:t>&lt;s&gt; I</a:t>
            </a:r>
          </a:p>
          <a:p>
            <a:pPr>
              <a:lnSpc>
                <a:spcPct val="90000"/>
              </a:lnSpc>
              <a:buFont typeface="Wingdings" charset="2"/>
              <a:buNone/>
            </a:pPr>
            <a:r>
              <a:rPr lang="en-US" dirty="0">
                <a:solidFill>
                  <a:srgbClr val="A50021"/>
                </a:solidFill>
                <a:latin typeface="Courier"/>
                <a:cs typeface="Courier"/>
              </a:rPr>
              <a:t>    I</a:t>
            </a:r>
            <a:r>
              <a:rPr lang="en-US" dirty="0">
                <a:latin typeface="Courier"/>
                <a:cs typeface="Courier"/>
              </a:rPr>
              <a:t> want</a:t>
            </a:r>
          </a:p>
          <a:p>
            <a:pPr>
              <a:lnSpc>
                <a:spcPct val="90000"/>
              </a:lnSpc>
              <a:buFont typeface="Wingdings" charset="2"/>
              <a:buNone/>
            </a:pPr>
            <a:r>
              <a:rPr lang="en-US" dirty="0">
                <a:solidFill>
                  <a:srgbClr val="A50021"/>
                </a:solidFill>
                <a:latin typeface="Courier"/>
                <a:cs typeface="Courier"/>
              </a:rPr>
              <a:t>      want</a:t>
            </a:r>
            <a:r>
              <a:rPr lang="en-US" dirty="0">
                <a:latin typeface="Courier"/>
                <a:cs typeface="Courier"/>
              </a:rPr>
              <a:t> to</a:t>
            </a:r>
          </a:p>
          <a:p>
            <a:pPr>
              <a:lnSpc>
                <a:spcPct val="90000"/>
              </a:lnSpc>
              <a:buFont typeface="Wingdings" charset="2"/>
              <a:buNone/>
            </a:pPr>
            <a:r>
              <a:rPr lang="en-US" dirty="0">
                <a:solidFill>
                  <a:srgbClr val="A50021"/>
                </a:solidFill>
                <a:latin typeface="Courier"/>
                <a:cs typeface="Courier"/>
              </a:rPr>
              <a:t>           to</a:t>
            </a:r>
            <a:r>
              <a:rPr lang="en-US" dirty="0">
                <a:latin typeface="Courier"/>
                <a:cs typeface="Courier"/>
              </a:rPr>
              <a:t> eat</a:t>
            </a:r>
          </a:p>
          <a:p>
            <a:pPr>
              <a:lnSpc>
                <a:spcPct val="90000"/>
              </a:lnSpc>
              <a:buFont typeface="Wingdings" charset="2"/>
              <a:buNone/>
            </a:pPr>
            <a:r>
              <a:rPr lang="en-US" dirty="0">
                <a:solidFill>
                  <a:srgbClr val="A50021"/>
                </a:solidFill>
                <a:latin typeface="Courier"/>
                <a:cs typeface="Courier"/>
              </a:rPr>
              <a:t>              eat</a:t>
            </a:r>
            <a:r>
              <a:rPr lang="en-US" dirty="0">
                <a:latin typeface="Courier"/>
                <a:cs typeface="Courier"/>
              </a:rPr>
              <a:t> Chinese</a:t>
            </a:r>
          </a:p>
          <a:p>
            <a:pPr>
              <a:lnSpc>
                <a:spcPct val="90000"/>
              </a:lnSpc>
              <a:buFont typeface="Wingdings" charset="2"/>
              <a:buNone/>
            </a:pPr>
            <a:r>
              <a:rPr lang="en-US" dirty="0">
                <a:solidFill>
                  <a:srgbClr val="A50021"/>
                </a:solidFill>
                <a:latin typeface="Courier"/>
                <a:cs typeface="Courier"/>
              </a:rPr>
              <a:t>                  Chinese</a:t>
            </a:r>
            <a:r>
              <a:rPr lang="en-US" dirty="0">
                <a:latin typeface="Courier"/>
                <a:cs typeface="Courier"/>
              </a:rPr>
              <a:t> food</a:t>
            </a:r>
          </a:p>
          <a:p>
            <a:pPr>
              <a:lnSpc>
                <a:spcPct val="90000"/>
              </a:lnSpc>
              <a:buFont typeface="Wingdings" charset="2"/>
              <a:buNone/>
            </a:pPr>
            <a:r>
              <a:rPr lang="en-US" dirty="0">
                <a:solidFill>
                  <a:srgbClr val="A50021"/>
                </a:solidFill>
                <a:latin typeface="Courier"/>
                <a:cs typeface="Courier"/>
              </a:rPr>
              <a:t>                          food </a:t>
            </a:r>
            <a:r>
              <a:rPr lang="en-US" dirty="0">
                <a:latin typeface="Courier"/>
                <a:cs typeface="Courier"/>
              </a:rPr>
              <a:t> &lt;/s&gt;</a:t>
            </a:r>
          </a:p>
          <a:p>
            <a:pPr>
              <a:lnSpc>
                <a:spcPct val="90000"/>
              </a:lnSpc>
              <a:buFont typeface="Wingdings" charset="2"/>
              <a:buNone/>
            </a:pPr>
            <a:r>
              <a:rPr lang="en-US" dirty="0">
                <a:solidFill>
                  <a:srgbClr val="CC0000"/>
                </a:solidFill>
                <a:latin typeface="Courier"/>
                <a:cs typeface="Courier"/>
              </a:rPr>
              <a:t>I want to eat Chinese food</a:t>
            </a:r>
          </a:p>
          <a:p>
            <a:endParaRPr lang="en-US" dirty="0">
              <a:latin typeface="Calibri" charset="0"/>
            </a:endParaRPr>
          </a:p>
        </p:txBody>
      </p:sp>
    </p:spTree>
    <p:extLst>
      <p:ext uri="{BB962C8B-B14F-4D97-AF65-F5344CB8AC3E}">
        <p14:creationId xmlns:p14="http://schemas.microsoft.com/office/powerpoint/2010/main" val="70475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828800" y="177800"/>
            <a:ext cx="9956800" cy="990600"/>
          </a:xfrm>
        </p:spPr>
        <p:txBody>
          <a:bodyPr/>
          <a:lstStyle/>
          <a:p>
            <a:pPr eaLnBrk="1" hangingPunct="1"/>
            <a:r>
              <a:rPr lang="en-US" dirty="0"/>
              <a:t>Approximating Shakespeare</a:t>
            </a:r>
          </a:p>
        </p:txBody>
      </p:sp>
      <p:sp>
        <p:nvSpPr>
          <p:cNvPr id="98307" name="Content Placeholder 7"/>
          <p:cNvSpPr>
            <a:spLocks noGrp="1"/>
          </p:cNvSpPr>
          <p:nvPr>
            <p:ph sz="quarter" idx="1"/>
          </p:nvPr>
        </p:nvSpPr>
        <p:spPr/>
        <p:txBody>
          <a:bodyPr/>
          <a:lstStyle/>
          <a:p>
            <a:pPr marL="0" indent="0">
              <a:buNone/>
            </a:pPr>
            <a:r>
              <a:rPr lang="en-US" dirty="0" smtClean="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22400" y="2113319"/>
            <a:ext cx="9951096" cy="4020143"/>
          </a:xfrm>
          <a:prstGeom prst="rect">
            <a:avLst/>
          </a:prstGeom>
          <a:noFill/>
          <a:ln w="9525">
            <a:noFill/>
            <a:miter lim="800000"/>
            <a:headEnd/>
            <a:tailEnd/>
          </a:ln>
        </p:spPr>
      </p:pic>
    </p:spTree>
    <p:extLst>
      <p:ext uri="{BB962C8B-B14F-4D97-AF65-F5344CB8AC3E}">
        <p14:creationId xmlns:p14="http://schemas.microsoft.com/office/powerpoint/2010/main" val="241385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r>
              <a:rPr lang="en-US" sz="4267" dirty="0">
                <a:latin typeface="Calibri" charset="0"/>
              </a:rPr>
              <a:t>V=29,066 types, N=884,647 tokens</a:t>
            </a:r>
            <a:endParaRPr lang="en-US" sz="4267" dirty="0">
              <a:latin typeface="Calibri" charset="0"/>
            </a:endParaRPr>
          </a:p>
        </p:txBody>
      </p:sp>
    </p:spTree>
    <p:extLst>
      <p:ext uri="{BB962C8B-B14F-4D97-AF65-F5344CB8AC3E}">
        <p14:creationId xmlns:p14="http://schemas.microsoft.com/office/powerpoint/2010/main" val="1898277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406400" y="1803400"/>
            <a:ext cx="11379200" cy="4876800"/>
          </a:xfrm>
        </p:spPr>
        <p:txBody>
          <a:bodyPr/>
          <a:lstStyle/>
          <a:p>
            <a:pPr eaLnBrk="1" hangingPunct="1"/>
            <a:r>
              <a:rPr lang="en-US" sz="4267" dirty="0">
                <a:latin typeface="Calibri" charset="0"/>
              </a:rPr>
              <a:t>N=884,647 tokens, V=29,066</a:t>
            </a:r>
          </a:p>
          <a:p>
            <a:pPr eaLnBrk="1" hangingPunct="1"/>
            <a:r>
              <a:rPr lang="en-US" sz="4267" dirty="0">
                <a:latin typeface="Calibri" charset="0"/>
              </a:rPr>
              <a:t>Shakespeare produced 300,000 bigram types out of V</a:t>
            </a:r>
            <a:r>
              <a:rPr lang="en-US" sz="4267" baseline="30000" dirty="0">
                <a:latin typeface="Calibri" charset="0"/>
              </a:rPr>
              <a:t>2</a:t>
            </a:r>
            <a:r>
              <a:rPr lang="en-US" sz="4267" dirty="0">
                <a:latin typeface="Calibri" charset="0"/>
              </a:rPr>
              <a:t>= 844 million possible bigrams.</a:t>
            </a:r>
          </a:p>
          <a:p>
            <a:pPr lvl="1"/>
            <a:r>
              <a:rPr lang="en-US" sz="3733" dirty="0">
                <a:latin typeface="Calibri" charset="0"/>
              </a:rPr>
              <a:t>So </a:t>
            </a:r>
            <a:r>
              <a:rPr lang="en-US" sz="3733" dirty="0" smtClean="0">
                <a:latin typeface="Calibri" charset="0"/>
              </a:rPr>
              <a:t>99.96% </a:t>
            </a:r>
            <a:r>
              <a:rPr lang="en-US" sz="3733" dirty="0">
                <a:latin typeface="Calibri" charset="0"/>
              </a:rPr>
              <a:t>of the possible bigrams were never seen (have zero entries in the table)</a:t>
            </a:r>
          </a:p>
          <a:p>
            <a:pPr eaLnBrk="1" hangingPunct="1"/>
            <a:r>
              <a:rPr lang="en-US" sz="4267" dirty="0" smtClean="0">
                <a:latin typeface="Calibri" charset="0"/>
              </a:rPr>
              <a:t>4-grams </a:t>
            </a:r>
            <a:r>
              <a:rPr lang="en-US" sz="4267" dirty="0">
                <a:latin typeface="Calibri" charset="0"/>
              </a:rPr>
              <a:t>worse:   What's coming out looks like Shakespeare because it </a:t>
            </a:r>
            <a:r>
              <a:rPr lang="en-US" sz="4267" b="1" i="1" dirty="0">
                <a:latin typeface="Calibri" charset="0"/>
              </a:rPr>
              <a:t>is</a:t>
            </a:r>
            <a:r>
              <a:rPr lang="en-US" sz="4267"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1565094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58967" y="2006601"/>
            <a:ext cx="10867135" cy="3990023"/>
          </a:xfrm>
          <a:prstGeom prst="rect">
            <a:avLst/>
          </a:prstGeom>
          <a:noFill/>
          <a:ln w="9525">
            <a:noFill/>
            <a:miter lim="800000"/>
            <a:headEnd/>
            <a:tailEnd/>
          </a:ln>
        </p:spPr>
      </p:pic>
    </p:spTree>
    <p:extLst>
      <p:ext uri="{BB962C8B-B14F-4D97-AF65-F5344CB8AC3E}">
        <p14:creationId xmlns:p14="http://schemas.microsoft.com/office/powerpoint/2010/main" val="9604595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9956800" cy="1422400"/>
          </a:xfrm>
        </p:spPr>
        <p:txBody>
          <a:bodyPr/>
          <a:lstStyle/>
          <a:p>
            <a:r>
              <a:rPr lang="en-US" dirty="0" smtClean="0"/>
              <a:t>Can you guess the author of these random 3-gram sentences?</a:t>
            </a:r>
            <a:endParaRPr lang="en-US" dirty="0"/>
          </a:p>
        </p:txBody>
      </p:sp>
      <p:sp>
        <p:nvSpPr>
          <p:cNvPr id="3" name="Content Placeholder 2"/>
          <p:cNvSpPr>
            <a:spLocks noGrp="1"/>
          </p:cNvSpPr>
          <p:nvPr>
            <p:ph idx="1"/>
          </p:nvPr>
        </p:nvSpPr>
        <p:spPr/>
        <p:txBody>
          <a:bodyPr/>
          <a:lstStyle/>
          <a:p>
            <a:pPr marL="0" indent="0">
              <a:buNone/>
            </a:pPr>
            <a:r>
              <a:rPr lang="en-US" dirty="0"/>
              <a:t>They also point to ninety nine point six billion dollars from two hundred </a:t>
            </a:r>
            <a:r>
              <a:rPr lang="en-US" dirty="0" smtClean="0"/>
              <a:t>four </a:t>
            </a:r>
            <a:r>
              <a:rPr lang="en-US" dirty="0"/>
              <a:t>oh six three percent of the rates of interest stores as Mexico and gram Brazil on market conditions </a:t>
            </a:r>
            <a:endParaRPr lang="en-US" dirty="0" smtClean="0"/>
          </a:p>
          <a:p>
            <a:pPr marL="0" indent="0">
              <a:buNone/>
            </a:pPr>
            <a:endParaRPr lang="en-US" dirty="0" smtClean="0"/>
          </a:p>
          <a:p>
            <a:pPr marL="0" indent="0">
              <a:buNone/>
            </a:pPr>
            <a:r>
              <a:rPr lang="en-US" dirty="0"/>
              <a:t>This shall forbid it should be branded, if renown made it empty</a:t>
            </a:r>
            <a:r>
              <a:rPr lang="en-US" dirty="0" smtClean="0"/>
              <a:t>.</a:t>
            </a:r>
          </a:p>
          <a:p>
            <a:pPr marL="0" indent="0">
              <a:buNone/>
            </a:pPr>
            <a:r>
              <a:rPr lang="en-US" dirty="0" smtClean="0"/>
              <a:t> </a:t>
            </a:r>
            <a:endParaRPr lang="en-US" dirty="0" smtClean="0"/>
          </a:p>
          <a:p>
            <a:pPr marL="0" indent="0">
              <a:buNone/>
            </a:pPr>
            <a:r>
              <a:rPr lang="en-US" dirty="0"/>
              <a:t>“You are uniformly charming!” cried he, with a smile of associating and now and then I bowed and they perceived a chaise and four to wish for. </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48</a:t>
            </a:fld>
            <a:endParaRPr lang="en-US"/>
          </a:p>
        </p:txBody>
      </p:sp>
    </p:spTree>
    <p:extLst>
      <p:ext uri="{BB962C8B-B14F-4D97-AF65-F5344CB8AC3E}">
        <p14:creationId xmlns:p14="http://schemas.microsoft.com/office/powerpoint/2010/main" val="18835851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smtClean="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3733" dirty="0">
                <a:latin typeface="Calibri" charset="0"/>
              </a:rPr>
              <a:t>N-grams only work well for word prediction if the test corpus looks like the training corpus</a:t>
            </a:r>
          </a:p>
          <a:p>
            <a:pPr lvl="1"/>
            <a:r>
              <a:rPr lang="en-US" sz="3733" dirty="0">
                <a:latin typeface="Calibri" charset="0"/>
              </a:rPr>
              <a:t>In real life, it often doesn’t</a:t>
            </a:r>
          </a:p>
          <a:p>
            <a:pPr lvl="1"/>
            <a:r>
              <a:rPr lang="en-US" sz="3733" dirty="0">
                <a:latin typeface="Calibri" charset="0"/>
              </a:rPr>
              <a:t>We need to train robust models that generalize!</a:t>
            </a:r>
          </a:p>
          <a:p>
            <a:pPr lvl="1"/>
            <a:r>
              <a:rPr lang="en-US" sz="3733" dirty="0">
                <a:latin typeface="Calibri" charset="0"/>
              </a:rPr>
              <a:t>One kind of generalization: Zeros!</a:t>
            </a:r>
          </a:p>
          <a:p>
            <a:pPr lvl="2"/>
            <a:r>
              <a:rPr lang="en-US" sz="3733" dirty="0">
                <a:latin typeface="Calibri" charset="0"/>
              </a:rPr>
              <a:t>Things that don’t ever occur in the training set</a:t>
            </a:r>
          </a:p>
          <a:p>
            <a:pPr lvl="3"/>
            <a:r>
              <a:rPr lang="en-US" sz="3733" dirty="0">
                <a:latin typeface="Calibri" charset="0"/>
              </a:rPr>
              <a:t>But occur in the test set</a:t>
            </a:r>
          </a:p>
        </p:txBody>
      </p:sp>
    </p:spTree>
    <p:extLst>
      <p:ext uri="{BB962C8B-B14F-4D97-AF65-F5344CB8AC3E}">
        <p14:creationId xmlns:p14="http://schemas.microsoft.com/office/powerpoint/2010/main" val="1305615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smtClean="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9355477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probability bigrams</a:t>
            </a:r>
            <a:endParaRPr lang="en-US" dirty="0"/>
          </a:p>
        </p:txBody>
      </p:sp>
      <p:sp>
        <p:nvSpPr>
          <p:cNvPr id="3" name="Content Placeholder 2"/>
          <p:cNvSpPr>
            <a:spLocks noGrp="1"/>
          </p:cNvSpPr>
          <p:nvPr>
            <p:ph idx="1"/>
          </p:nvPr>
        </p:nvSpPr>
        <p:spPr/>
        <p:txBody>
          <a:bodyPr/>
          <a:lstStyle/>
          <a:p>
            <a:r>
              <a:rPr lang="en-US" dirty="0" smtClean="0"/>
              <a:t>Bigrams with zero probability</a:t>
            </a:r>
          </a:p>
          <a:p>
            <a:pPr lvl="1"/>
            <a:r>
              <a:rPr lang="en-US" dirty="0" smtClean="0"/>
              <a:t>mean that we will assign 0 probability to the test set!</a:t>
            </a:r>
          </a:p>
          <a:p>
            <a:r>
              <a:rPr lang="en-US" dirty="0" smtClean="0"/>
              <a:t>And hence we cannot compute perplexity (can’t divide by 0)!</a:t>
            </a:r>
            <a:endParaRPr lang="en-US" dirty="0"/>
          </a:p>
        </p:txBody>
      </p:sp>
    </p:spTree>
    <p:extLst>
      <p:ext uri="{BB962C8B-B14F-4D97-AF65-F5344CB8AC3E}">
        <p14:creationId xmlns:p14="http://schemas.microsoft.com/office/powerpoint/2010/main" val="3981498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a:t/>
            </a:r>
            <a:br>
              <a:rPr sz="5867"/>
            </a:br>
            <a:r>
              <a:rPr lang="en-US" sz="5867"/>
              <a:t>Language Modeling</a:t>
            </a:r>
            <a:endParaRPr sz="5867"/>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Smoothing: Add-one (Laplace) smoothing</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3336908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828800" y="177800"/>
            <a:ext cx="9956800" cy="990600"/>
          </a:xfrm>
        </p:spPr>
        <p:txBody>
          <a:bodyPr/>
          <a:lstStyle/>
          <a:p>
            <a:pPr eaLnBrk="1" hangingPunct="1"/>
            <a:r>
              <a:rPr lang="en-US" sz="3200" dirty="0">
                <a:latin typeface="Arial" charset="0"/>
                <a:ea typeface="ＭＳ Ｐゴシック" charset="0"/>
                <a:cs typeface="ＭＳ Ｐゴシック" charset="0"/>
              </a:rPr>
              <a:t>The intuition of smoothing (from Dan Klein)</a:t>
            </a:r>
          </a:p>
        </p:txBody>
      </p:sp>
      <p:sp>
        <p:nvSpPr>
          <p:cNvPr id="64514" name="Rectangle 3"/>
          <p:cNvSpPr>
            <a:spLocks noGrp="1" noChangeArrowheads="1"/>
          </p:cNvSpPr>
          <p:nvPr>
            <p:ph type="body" idx="1"/>
          </p:nvPr>
        </p:nvSpPr>
        <p:spPr>
          <a:xfrm>
            <a:off x="101600" y="1519853"/>
            <a:ext cx="10972800" cy="5384800"/>
          </a:xfrm>
        </p:spPr>
        <p:txBody>
          <a:bodyPr/>
          <a:lstStyle/>
          <a:p>
            <a:pPr marL="0" indent="0" eaLnBrk="1" hangingPunct="1">
              <a:lnSpc>
                <a:spcPct val="70000"/>
              </a:lnSpc>
              <a:buNone/>
            </a:pPr>
            <a:r>
              <a:rPr lang="en-US" sz="2400" dirty="0">
                <a:latin typeface="Calibri"/>
                <a:ea typeface="ＭＳ Ｐゴシック" charset="0"/>
                <a:cs typeface="Calibri"/>
              </a:rPr>
              <a:t>When we have sparse statistics:</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a:p>
            <a:pPr marL="0" indent="0" eaLnBrk="1" hangingPunct="1">
              <a:lnSpc>
                <a:spcPct val="70000"/>
              </a:lnSpc>
              <a:buNone/>
            </a:pPr>
            <a:r>
              <a:rPr lang="en-US" sz="2400" dirty="0">
                <a:latin typeface="Calibri"/>
                <a:ea typeface="ＭＳ Ｐゴシック" charset="0"/>
                <a:cs typeface="Calibri"/>
              </a:rPr>
              <a:t>Steal probability mass to generalize better</a:t>
            </a: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eaLnBrk="1" hangingPunct="1">
              <a:lnSpc>
                <a:spcPct val="70000"/>
              </a:lnSpc>
              <a:buNone/>
            </a:pPr>
            <a:endParaRPr lang="en-US" sz="1867" dirty="0">
              <a:latin typeface="Calibri"/>
              <a:ea typeface="ＭＳ Ｐゴシック" charset="0"/>
              <a:cs typeface="Calibri"/>
            </a:endParaRPr>
          </a:p>
          <a:p>
            <a:pPr marL="0" indent="0">
              <a:lnSpc>
                <a:spcPct val="70000"/>
              </a:lnSpc>
              <a:buNone/>
            </a:pPr>
            <a:endParaRPr lang="en-US" sz="1867" dirty="0">
              <a:latin typeface="Calibri"/>
              <a:ea typeface="ＭＳ Ｐゴシック" charset="0"/>
              <a:cs typeface="Calibri"/>
            </a:endParaRPr>
          </a:p>
        </p:txBody>
      </p:sp>
      <p:sp>
        <p:nvSpPr>
          <p:cNvPr id="64515" name="Text Box 4"/>
          <p:cNvSpPr txBox="1">
            <a:spLocks noChangeArrowheads="1"/>
          </p:cNvSpPr>
          <p:nvPr/>
        </p:nvSpPr>
        <p:spPr bwMode="auto">
          <a:xfrm>
            <a:off x="1930400" y="1905000"/>
            <a:ext cx="3251200" cy="21437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3 allegations</a:t>
            </a:r>
          </a:p>
          <a:p>
            <a:pPr eaLnBrk="1" hangingPunct="1"/>
            <a:r>
              <a:rPr lang="en-US" sz="2133" dirty="0">
                <a:latin typeface="Calibri"/>
                <a:cs typeface="Calibri"/>
              </a:rPr>
              <a:t>  2 reports</a:t>
            </a:r>
          </a:p>
          <a:p>
            <a:pPr eaLnBrk="1" hangingPunct="1"/>
            <a:r>
              <a:rPr lang="en-US" sz="2133" dirty="0">
                <a:latin typeface="Calibri"/>
                <a:cs typeface="Calibri"/>
              </a:rPr>
              <a:t>  1 claims</a:t>
            </a:r>
          </a:p>
          <a:p>
            <a:pPr eaLnBrk="1" hangingPunct="1"/>
            <a:r>
              <a:rPr lang="en-US" sz="2133" dirty="0">
                <a:latin typeface="Calibri"/>
                <a:cs typeface="Calibri"/>
              </a:rPr>
              <a:t>  1 request</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64541" name="Text Box 30"/>
          <p:cNvSpPr txBox="1">
            <a:spLocks noChangeArrowheads="1"/>
          </p:cNvSpPr>
          <p:nvPr/>
        </p:nvSpPr>
        <p:spPr bwMode="auto">
          <a:xfrm>
            <a:off x="2032000" y="4445001"/>
            <a:ext cx="3251200" cy="2471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133" dirty="0">
                <a:latin typeface="Calibri"/>
                <a:cs typeface="Calibri"/>
              </a:rPr>
              <a:t>P(w | denied the)</a:t>
            </a:r>
          </a:p>
          <a:p>
            <a:pPr eaLnBrk="1" hangingPunct="1"/>
            <a:r>
              <a:rPr lang="en-US" sz="2133" dirty="0">
                <a:latin typeface="Calibri"/>
                <a:cs typeface="Calibri"/>
              </a:rPr>
              <a:t>  2.5 allegations</a:t>
            </a:r>
          </a:p>
          <a:p>
            <a:pPr eaLnBrk="1" hangingPunct="1"/>
            <a:r>
              <a:rPr lang="en-US" sz="2133" dirty="0">
                <a:latin typeface="Calibri"/>
                <a:cs typeface="Calibri"/>
              </a:rPr>
              <a:t>  1.5 reports</a:t>
            </a:r>
          </a:p>
          <a:p>
            <a:pPr eaLnBrk="1" hangingPunct="1"/>
            <a:r>
              <a:rPr lang="en-US" sz="2133" dirty="0">
                <a:latin typeface="Calibri"/>
                <a:cs typeface="Calibri"/>
              </a:rPr>
              <a:t>  0.5 claims</a:t>
            </a:r>
          </a:p>
          <a:p>
            <a:pPr eaLnBrk="1" hangingPunct="1"/>
            <a:r>
              <a:rPr lang="en-US" sz="2133" dirty="0">
                <a:latin typeface="Calibri"/>
                <a:cs typeface="Calibri"/>
              </a:rPr>
              <a:t>  0.5 request</a:t>
            </a:r>
          </a:p>
          <a:p>
            <a:pPr eaLnBrk="1" hangingPunct="1"/>
            <a:r>
              <a:rPr lang="en-US" sz="2133" dirty="0">
                <a:latin typeface="Calibri"/>
                <a:cs typeface="Calibri"/>
              </a:rPr>
              <a:t>  </a:t>
            </a:r>
            <a:r>
              <a:rPr lang="en-US" sz="2133" dirty="0">
                <a:solidFill>
                  <a:srgbClr val="CC0000"/>
                </a:solidFill>
                <a:latin typeface="Calibri"/>
                <a:cs typeface="Calibri"/>
              </a:rPr>
              <a:t>2 other</a:t>
            </a:r>
          </a:p>
          <a:p>
            <a:pPr eaLnBrk="1" hangingPunct="1"/>
            <a:endParaRPr lang="en-US" sz="533" dirty="0">
              <a:latin typeface="Calibri"/>
              <a:cs typeface="Calibri"/>
            </a:endParaRPr>
          </a:p>
          <a:p>
            <a:pPr eaLnBrk="1" hangingPunct="1"/>
            <a:r>
              <a:rPr lang="en-US" sz="2133" dirty="0">
                <a:latin typeface="Calibri"/>
                <a:cs typeface="Calibri"/>
              </a:rPr>
              <a:t>  7 total</a:t>
            </a:r>
          </a:p>
        </p:txBody>
      </p:sp>
      <p:sp>
        <p:nvSpPr>
          <p:cNvPr id="41" name="Rectangle 14"/>
          <p:cNvSpPr>
            <a:spLocks noChangeArrowheads="1"/>
          </p:cNvSpPr>
          <p:nvPr/>
        </p:nvSpPr>
        <p:spPr bwMode="auto">
          <a:xfrm>
            <a:off x="6299200" y="1498600"/>
            <a:ext cx="5283200" cy="2235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42" name="Rectangle 15"/>
          <p:cNvSpPr>
            <a:spLocks noChangeArrowheads="1"/>
          </p:cNvSpPr>
          <p:nvPr/>
        </p:nvSpPr>
        <p:spPr bwMode="auto">
          <a:xfrm rot="16200000">
            <a:off x="5740400" y="24638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43" name="Rectangle 16"/>
          <p:cNvSpPr>
            <a:spLocks noChangeArrowheads="1"/>
          </p:cNvSpPr>
          <p:nvPr/>
        </p:nvSpPr>
        <p:spPr bwMode="auto">
          <a:xfrm rot="16200000">
            <a:off x="6654800" y="2768600"/>
            <a:ext cx="14224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reports</a:t>
            </a:r>
          </a:p>
        </p:txBody>
      </p:sp>
      <p:sp>
        <p:nvSpPr>
          <p:cNvPr id="44" name="Rectangle 17"/>
          <p:cNvSpPr>
            <a:spLocks noChangeArrowheads="1"/>
          </p:cNvSpPr>
          <p:nvPr/>
        </p:nvSpPr>
        <p:spPr bwMode="auto">
          <a:xfrm rot="16200000">
            <a:off x="75692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claims</a:t>
            </a:r>
          </a:p>
        </p:txBody>
      </p:sp>
      <p:sp>
        <p:nvSpPr>
          <p:cNvPr id="45" name="Text Box 18"/>
          <p:cNvSpPr txBox="1">
            <a:spLocks noChangeArrowheads="1"/>
          </p:cNvSpPr>
          <p:nvPr/>
        </p:nvSpPr>
        <p:spPr bwMode="auto">
          <a:xfrm rot="16200000">
            <a:off x="8564033" y="2750935"/>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46" name="Rectangle 19"/>
          <p:cNvSpPr>
            <a:spLocks noChangeArrowheads="1"/>
          </p:cNvSpPr>
          <p:nvPr/>
        </p:nvSpPr>
        <p:spPr bwMode="auto">
          <a:xfrm rot="16200000">
            <a:off x="8178800" y="3073400"/>
            <a:ext cx="812800" cy="508000"/>
          </a:xfrm>
          <a:prstGeom prst="rect">
            <a:avLst/>
          </a:prstGeom>
          <a:solidFill>
            <a:schemeClr val="accent1"/>
          </a:solidFill>
          <a:ln w="9525">
            <a:solidFill>
              <a:schemeClr val="tx1"/>
            </a:solidFill>
            <a:miter lim="800000"/>
            <a:headEnd/>
            <a:tailEnd/>
          </a:ln>
        </p:spPr>
        <p:txBody>
          <a:bodyPr wrap="none" anchor="ctr"/>
          <a:lstStyle/>
          <a:p>
            <a:pPr algn="ctr"/>
            <a:r>
              <a:rPr lang="en-US" sz="1600"/>
              <a:t>request</a:t>
            </a:r>
          </a:p>
        </p:txBody>
      </p:sp>
      <p:sp>
        <p:nvSpPr>
          <p:cNvPr id="47" name="Text Box 20"/>
          <p:cNvSpPr txBox="1">
            <a:spLocks noChangeArrowheads="1"/>
          </p:cNvSpPr>
          <p:nvPr/>
        </p:nvSpPr>
        <p:spPr bwMode="auto">
          <a:xfrm rot="16200000">
            <a:off x="9072033" y="27615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48" name="Text Box 21"/>
          <p:cNvSpPr txBox="1">
            <a:spLocks noChangeArrowheads="1"/>
          </p:cNvSpPr>
          <p:nvPr/>
        </p:nvSpPr>
        <p:spPr bwMode="auto">
          <a:xfrm rot="16200000">
            <a:off x="9580033" y="2761519"/>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49" name="Text Box 22"/>
          <p:cNvSpPr txBox="1">
            <a:spLocks noChangeArrowheads="1"/>
          </p:cNvSpPr>
          <p:nvPr/>
        </p:nvSpPr>
        <p:spPr bwMode="auto">
          <a:xfrm>
            <a:off x="10668000" y="2819400"/>
            <a:ext cx="711200" cy="74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0" name="Rectangle 5"/>
          <p:cNvSpPr>
            <a:spLocks noChangeArrowheads="1"/>
          </p:cNvSpPr>
          <p:nvPr/>
        </p:nvSpPr>
        <p:spPr bwMode="auto">
          <a:xfrm>
            <a:off x="6299200" y="4445000"/>
            <a:ext cx="5283200" cy="2235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400"/>
          </a:p>
        </p:txBody>
      </p:sp>
      <p:sp>
        <p:nvSpPr>
          <p:cNvPr id="51" name="Rectangle 6"/>
          <p:cNvSpPr>
            <a:spLocks noChangeArrowheads="1"/>
          </p:cNvSpPr>
          <p:nvPr/>
        </p:nvSpPr>
        <p:spPr bwMode="auto">
          <a:xfrm rot="16200000">
            <a:off x="5740400" y="5410200"/>
            <a:ext cx="2032000" cy="508000"/>
          </a:xfrm>
          <a:prstGeom prst="rect">
            <a:avLst/>
          </a:prstGeom>
          <a:solidFill>
            <a:schemeClr val="accent1"/>
          </a:solidFill>
          <a:ln w="9525">
            <a:solidFill>
              <a:schemeClr val="tx1"/>
            </a:solidFill>
            <a:miter lim="800000"/>
            <a:headEnd/>
            <a:tailEnd/>
          </a:ln>
        </p:spPr>
        <p:txBody>
          <a:bodyPr wrap="none" anchor="ctr"/>
          <a:lstStyle/>
          <a:p>
            <a:pPr algn="ctr"/>
            <a:r>
              <a:rPr lang="en-US" sz="1867"/>
              <a:t>allegations</a:t>
            </a:r>
          </a:p>
        </p:txBody>
      </p:sp>
      <p:sp>
        <p:nvSpPr>
          <p:cNvPr id="52" name="Rectangle 7"/>
          <p:cNvSpPr>
            <a:spLocks noChangeArrowheads="1"/>
          </p:cNvSpPr>
          <p:nvPr/>
        </p:nvSpPr>
        <p:spPr bwMode="auto">
          <a:xfrm rot="16200000">
            <a:off x="6654800" y="5715000"/>
            <a:ext cx="14224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3" name="Rectangle 8"/>
          <p:cNvSpPr>
            <a:spLocks noChangeArrowheads="1"/>
          </p:cNvSpPr>
          <p:nvPr/>
        </p:nvSpPr>
        <p:spPr bwMode="auto">
          <a:xfrm rot="16200000">
            <a:off x="75692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867"/>
          </a:p>
        </p:txBody>
      </p:sp>
      <p:sp>
        <p:nvSpPr>
          <p:cNvPr id="54" name="Text Box 9"/>
          <p:cNvSpPr txBox="1">
            <a:spLocks noChangeArrowheads="1"/>
          </p:cNvSpPr>
          <p:nvPr/>
        </p:nvSpPr>
        <p:spPr bwMode="auto">
          <a:xfrm rot="16200000">
            <a:off x="8462433" y="56063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attack</a:t>
            </a:r>
          </a:p>
        </p:txBody>
      </p:sp>
      <p:sp>
        <p:nvSpPr>
          <p:cNvPr id="55" name="Rectangle 10"/>
          <p:cNvSpPr>
            <a:spLocks noChangeArrowheads="1"/>
          </p:cNvSpPr>
          <p:nvPr/>
        </p:nvSpPr>
        <p:spPr bwMode="auto">
          <a:xfrm rot="16200000">
            <a:off x="8178800" y="6019800"/>
            <a:ext cx="812800" cy="508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600"/>
          </a:p>
        </p:txBody>
      </p:sp>
      <p:sp>
        <p:nvSpPr>
          <p:cNvPr id="56" name="Text Box 11"/>
          <p:cNvSpPr txBox="1">
            <a:spLocks noChangeArrowheads="1"/>
          </p:cNvSpPr>
          <p:nvPr/>
        </p:nvSpPr>
        <p:spPr bwMode="auto">
          <a:xfrm rot="16200000">
            <a:off x="9012767" y="5606318"/>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man</a:t>
            </a:r>
          </a:p>
        </p:txBody>
      </p:sp>
      <p:sp>
        <p:nvSpPr>
          <p:cNvPr id="57" name="Text Box 12"/>
          <p:cNvSpPr txBox="1">
            <a:spLocks noChangeArrowheads="1"/>
          </p:cNvSpPr>
          <p:nvPr/>
        </p:nvSpPr>
        <p:spPr bwMode="auto">
          <a:xfrm rot="16200000">
            <a:off x="9622367" y="5606319"/>
            <a:ext cx="1524000"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133"/>
              <a:t>outcome</a:t>
            </a:r>
          </a:p>
        </p:txBody>
      </p:sp>
      <p:sp>
        <p:nvSpPr>
          <p:cNvPr id="58" name="Text Box 13"/>
          <p:cNvSpPr txBox="1">
            <a:spLocks noChangeArrowheads="1"/>
          </p:cNvSpPr>
          <p:nvPr/>
        </p:nvSpPr>
        <p:spPr bwMode="auto">
          <a:xfrm>
            <a:off x="10668000" y="5765800"/>
            <a:ext cx="711200" cy="74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4267"/>
              <a:t>…</a:t>
            </a:r>
          </a:p>
        </p:txBody>
      </p:sp>
      <p:sp>
        <p:nvSpPr>
          <p:cNvPr id="59" name="Rectangle 23"/>
          <p:cNvSpPr>
            <a:spLocks noChangeArrowheads="1"/>
          </p:cNvSpPr>
          <p:nvPr/>
        </p:nvSpPr>
        <p:spPr bwMode="auto">
          <a:xfrm rot="16200000">
            <a:off x="5892800" y="5562600"/>
            <a:ext cx="1727200" cy="508000"/>
          </a:xfrm>
          <a:prstGeom prst="rect">
            <a:avLst/>
          </a:prstGeom>
          <a:solidFill>
            <a:srgbClr val="FF9999"/>
          </a:solidFill>
          <a:ln w="9525">
            <a:solidFill>
              <a:schemeClr val="tx1"/>
            </a:solidFill>
            <a:miter lim="800000"/>
            <a:headEnd/>
            <a:tailEnd/>
          </a:ln>
        </p:spPr>
        <p:txBody>
          <a:bodyPr wrap="none" anchor="ctr"/>
          <a:lstStyle/>
          <a:p>
            <a:pPr algn="ctr"/>
            <a:r>
              <a:rPr lang="en-US" sz="1867"/>
              <a:t>allegations</a:t>
            </a:r>
          </a:p>
        </p:txBody>
      </p:sp>
      <p:sp>
        <p:nvSpPr>
          <p:cNvPr id="60" name="Rectangle 24"/>
          <p:cNvSpPr>
            <a:spLocks noChangeArrowheads="1"/>
          </p:cNvSpPr>
          <p:nvPr/>
        </p:nvSpPr>
        <p:spPr bwMode="auto">
          <a:xfrm rot="16200000">
            <a:off x="6807200" y="5867400"/>
            <a:ext cx="1117600" cy="508000"/>
          </a:xfrm>
          <a:prstGeom prst="rect">
            <a:avLst/>
          </a:prstGeom>
          <a:solidFill>
            <a:srgbClr val="FF9999"/>
          </a:solidFill>
          <a:ln w="9525">
            <a:solidFill>
              <a:schemeClr val="tx1"/>
            </a:solidFill>
            <a:miter lim="800000"/>
            <a:headEnd/>
            <a:tailEnd/>
          </a:ln>
        </p:spPr>
        <p:txBody>
          <a:bodyPr wrap="none" anchor="ctr"/>
          <a:lstStyle/>
          <a:p>
            <a:pPr algn="ctr"/>
            <a:r>
              <a:rPr lang="en-US" sz="1867"/>
              <a:t>reports</a:t>
            </a:r>
          </a:p>
        </p:txBody>
      </p:sp>
      <p:sp>
        <p:nvSpPr>
          <p:cNvPr id="61" name="Rectangle 25"/>
          <p:cNvSpPr>
            <a:spLocks noChangeArrowheads="1"/>
          </p:cNvSpPr>
          <p:nvPr/>
        </p:nvSpPr>
        <p:spPr bwMode="auto">
          <a:xfrm rot="16200000">
            <a:off x="76708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600"/>
              <a:t>claims</a:t>
            </a:r>
          </a:p>
        </p:txBody>
      </p:sp>
      <p:sp>
        <p:nvSpPr>
          <p:cNvPr id="62" name="Rectangle 26"/>
          <p:cNvSpPr>
            <a:spLocks noChangeArrowheads="1"/>
          </p:cNvSpPr>
          <p:nvPr/>
        </p:nvSpPr>
        <p:spPr bwMode="auto">
          <a:xfrm rot="16200000">
            <a:off x="8280400" y="6121400"/>
            <a:ext cx="609600" cy="508000"/>
          </a:xfrm>
          <a:prstGeom prst="rect">
            <a:avLst/>
          </a:prstGeom>
          <a:solidFill>
            <a:srgbClr val="FF9999"/>
          </a:solidFill>
          <a:ln w="9525">
            <a:solidFill>
              <a:schemeClr val="tx1"/>
            </a:solidFill>
            <a:miter lim="800000"/>
            <a:headEnd/>
            <a:tailEnd/>
          </a:ln>
        </p:spPr>
        <p:txBody>
          <a:bodyPr wrap="none" anchor="ctr"/>
          <a:lstStyle/>
          <a:p>
            <a:pPr algn="ctr"/>
            <a:r>
              <a:rPr lang="en-US" sz="1333"/>
              <a:t>request</a:t>
            </a:r>
          </a:p>
        </p:txBody>
      </p:sp>
      <p:sp>
        <p:nvSpPr>
          <p:cNvPr id="63" name="Rectangle 27"/>
          <p:cNvSpPr>
            <a:spLocks noChangeArrowheads="1"/>
          </p:cNvSpPr>
          <p:nvPr/>
        </p:nvSpPr>
        <p:spPr bwMode="auto">
          <a:xfrm rot="16200000">
            <a:off x="91440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4" name="Rectangle 28"/>
          <p:cNvSpPr>
            <a:spLocks noChangeArrowheads="1"/>
          </p:cNvSpPr>
          <p:nvPr/>
        </p:nvSpPr>
        <p:spPr bwMode="auto">
          <a:xfrm rot="16200000">
            <a:off x="97536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
        <p:nvSpPr>
          <p:cNvPr id="65" name="Rectangle 29"/>
          <p:cNvSpPr>
            <a:spLocks noChangeArrowheads="1"/>
          </p:cNvSpPr>
          <p:nvPr/>
        </p:nvSpPr>
        <p:spPr bwMode="auto">
          <a:xfrm rot="16200000">
            <a:off x="10363200" y="6375400"/>
            <a:ext cx="101600" cy="508000"/>
          </a:xfrm>
          <a:prstGeom prst="rect">
            <a:avLst/>
          </a:prstGeom>
          <a:solidFill>
            <a:srgbClr val="FF9999"/>
          </a:solidFill>
          <a:ln w="9525">
            <a:solidFill>
              <a:schemeClr val="tx1"/>
            </a:solidFill>
            <a:miter lim="800000"/>
            <a:headEnd/>
            <a:tailEnd/>
          </a:ln>
        </p:spPr>
        <p:txBody>
          <a:bodyPr vert="eaVert" wrap="none" anchor="ctr"/>
          <a:lstStyle/>
          <a:p>
            <a:pPr algn="ctr"/>
            <a:endParaRPr lang="en-US" sz="1333"/>
          </a:p>
        </p:txBody>
      </p:sp>
    </p:spTree>
    <p:extLst>
      <p:ext uri="{BB962C8B-B14F-4D97-AF65-F5344CB8AC3E}">
        <p14:creationId xmlns:p14="http://schemas.microsoft.com/office/powerpoint/2010/main" val="1991494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438400" y="4147"/>
            <a:ext cx="9550400" cy="1291253"/>
          </a:xfrm>
        </p:spPr>
        <p:txBody>
          <a:bodyPr/>
          <a:lstStyle/>
          <a:p>
            <a:pPr eaLnBrk="1" hangingPunct="1"/>
            <a:r>
              <a:rPr lang="en-US" dirty="0" smtClean="0"/>
              <a:t>Add-one estimation</a:t>
            </a:r>
            <a:endParaRPr lang="en-US" dirty="0"/>
          </a:p>
        </p:txBody>
      </p:sp>
      <p:sp>
        <p:nvSpPr>
          <p:cNvPr id="110595" name="Rectangle 3"/>
          <p:cNvSpPr>
            <a:spLocks noGrp="1" noChangeArrowheads="1"/>
          </p:cNvSpPr>
          <p:nvPr>
            <p:ph sz="quarter" idx="1"/>
          </p:nvPr>
        </p:nvSpPr>
        <p:spPr/>
        <p:txBody>
          <a:bodyPr>
            <a:normAutofit fontScale="92500"/>
          </a:bodyPr>
          <a:lstStyle/>
          <a:p>
            <a:pPr marL="0" indent="0">
              <a:buNone/>
            </a:pPr>
            <a:r>
              <a:rPr lang="en-US" sz="3733" dirty="0">
                <a:latin typeface="Calibri" charset="0"/>
              </a:rPr>
              <a:t>Also called Laplace smoothing</a:t>
            </a:r>
          </a:p>
          <a:p>
            <a:pPr marL="0" indent="0" eaLnBrk="1" hangingPunct="1">
              <a:buNone/>
            </a:pPr>
            <a:r>
              <a:rPr lang="en-US" sz="3733" dirty="0">
                <a:latin typeface="Calibri" charset="0"/>
              </a:rPr>
              <a:t>Pretend we saw each word one more time than we did</a:t>
            </a:r>
          </a:p>
          <a:p>
            <a:pPr marL="0" indent="0" eaLnBrk="1" hangingPunct="1">
              <a:buNone/>
            </a:pPr>
            <a:r>
              <a:rPr lang="en-US" sz="3733" dirty="0">
                <a:latin typeface="Calibri" charset="0"/>
              </a:rPr>
              <a:t>Just add one to all the counts!</a:t>
            </a:r>
          </a:p>
          <a:p>
            <a:pPr marL="0" indent="0" eaLnBrk="1" hangingPunct="1">
              <a:buNone/>
            </a:pPr>
            <a:endParaRPr lang="en-US" sz="3733" dirty="0">
              <a:latin typeface="Calibri" charset="0"/>
            </a:endParaRPr>
          </a:p>
          <a:p>
            <a:pPr marL="0" indent="0" eaLnBrk="1" hangingPunct="1">
              <a:buNone/>
            </a:pPr>
            <a:r>
              <a:rPr lang="en-US" sz="3733" dirty="0">
                <a:latin typeface="Calibri" charset="0"/>
              </a:rPr>
              <a:t>MLE estimate:</a:t>
            </a:r>
          </a:p>
          <a:p>
            <a:pPr marL="0" indent="0" eaLnBrk="1" hangingPunct="1">
              <a:buNone/>
            </a:pPr>
            <a:endParaRPr lang="en-US" sz="3733" dirty="0">
              <a:latin typeface="Calibri" charset="0"/>
            </a:endParaRPr>
          </a:p>
          <a:p>
            <a:pPr marL="0" indent="0" eaLnBrk="1" hangingPunct="1">
              <a:buNone/>
            </a:pPr>
            <a:r>
              <a:rPr lang="en-US" sz="3733" dirty="0">
                <a:latin typeface="Calibri" charset="0"/>
              </a:rPr>
              <a:t>Add-1 estimate:</a:t>
            </a:r>
          </a:p>
          <a:p>
            <a:pPr marL="0" indent="0" eaLnBrk="1" hangingPunct="1">
              <a:buNone/>
            </a:pPr>
            <a:endParaRPr lang="en-US" sz="3733" dirty="0">
              <a:latin typeface="Calibri" charset="0"/>
            </a:endParaRPr>
          </a:p>
        </p:txBody>
      </p:sp>
      <p:graphicFrame>
        <p:nvGraphicFramePr>
          <p:cNvPr id="9" name="Object 4"/>
          <p:cNvGraphicFramePr>
            <a:graphicFrameLocks noChangeAspect="1"/>
          </p:cNvGraphicFramePr>
          <p:nvPr>
            <p:extLst/>
          </p:nvPr>
        </p:nvGraphicFramePr>
        <p:xfrm>
          <a:off x="5384800" y="3829050"/>
          <a:ext cx="4961467" cy="1327151"/>
        </p:xfrm>
        <a:graphic>
          <a:graphicData uri="http://schemas.openxmlformats.org/presentationml/2006/ole">
            <mc:AlternateContent xmlns:mc="http://schemas.openxmlformats.org/markup-compatibility/2006">
              <mc:Choice xmlns:v="urn:schemas-microsoft-com:vml" Requires="v">
                <p:oleObj spid="_x0000_s11421" name="Equation" r:id="rId4" imgW="1612900" imgH="431800" progId="Equation.3">
                  <p:embed/>
                </p:oleObj>
              </mc:Choice>
              <mc:Fallback>
                <p:oleObj name="Equation" r:id="rId4" imgW="1612900" imgH="431800" progId="Equation.3">
                  <p:embed/>
                  <p:pic>
                    <p:nvPicPr>
                      <p:cNvPr id="0" name=""/>
                      <p:cNvPicPr>
                        <a:picLocks noChangeAspect="1" noChangeArrowheads="1"/>
                      </p:cNvPicPr>
                      <p:nvPr/>
                    </p:nvPicPr>
                    <p:blipFill>
                      <a:blip r:embed="rId5"/>
                      <a:srcRect/>
                      <a:stretch>
                        <a:fillRect/>
                      </a:stretch>
                    </p:blipFill>
                    <p:spPr bwMode="auto">
                      <a:xfrm>
                        <a:off x="5384800" y="3829050"/>
                        <a:ext cx="4961467" cy="1327151"/>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extLst/>
          </p:nvPr>
        </p:nvGraphicFramePr>
        <p:xfrm>
          <a:off x="5228167" y="5454651"/>
          <a:ext cx="5666317" cy="1327149"/>
        </p:xfrm>
        <a:graphic>
          <a:graphicData uri="http://schemas.openxmlformats.org/presentationml/2006/ole">
            <mc:AlternateContent xmlns:mc="http://schemas.openxmlformats.org/markup-compatibility/2006">
              <mc:Choice xmlns:v="urn:schemas-microsoft-com:vml" Requires="v">
                <p:oleObj spid="_x0000_s11422" name="Equation" r:id="rId6" imgW="1841500" imgH="431800" progId="Equation.3">
                  <p:embed/>
                </p:oleObj>
              </mc:Choice>
              <mc:Fallback>
                <p:oleObj name="Equation" r:id="rId6" imgW="1841500" imgH="431800" progId="Equation.3">
                  <p:embed/>
                  <p:pic>
                    <p:nvPicPr>
                      <p:cNvPr id="0" name=""/>
                      <p:cNvPicPr>
                        <a:picLocks noChangeAspect="1" noChangeArrowheads="1"/>
                      </p:cNvPicPr>
                      <p:nvPr/>
                    </p:nvPicPr>
                    <p:blipFill>
                      <a:blip r:embed="rId7"/>
                      <a:srcRect/>
                      <a:stretch>
                        <a:fillRect/>
                      </a:stretch>
                    </p:blipFill>
                    <p:spPr bwMode="auto">
                      <a:xfrm>
                        <a:off x="5228167" y="5454651"/>
                        <a:ext cx="5666317" cy="13271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83748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406400" y="1701800"/>
            <a:ext cx="11379200" cy="4876800"/>
          </a:xfrm>
        </p:spPr>
        <p:txBody>
          <a:bodyPr/>
          <a:lstStyle/>
          <a:p>
            <a:pPr eaLnBrk="1" hangingPunct="1"/>
            <a:r>
              <a:rPr lang="en-US" sz="2667"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sz="2667" dirty="0">
                <a:latin typeface="Calibri" charset="0"/>
              </a:rPr>
              <a:t>Suppose the word “bagel” occurs 400 times in a corpus of a million words</a:t>
            </a:r>
          </a:p>
          <a:p>
            <a:pPr eaLnBrk="1" hangingPunct="1"/>
            <a:r>
              <a:rPr lang="en-US" sz="2667" dirty="0">
                <a:latin typeface="Calibri" charset="0"/>
              </a:rPr>
              <a:t>What is the probability that a random word from some other text will be “bagel”?</a:t>
            </a:r>
          </a:p>
          <a:p>
            <a:pPr eaLnBrk="1" hangingPunct="1"/>
            <a:r>
              <a:rPr lang="en-US" sz="2667" dirty="0">
                <a:latin typeface="Calibri" charset="0"/>
              </a:rPr>
              <a:t>MLE estimate is 400/1,000,000 = .0004</a:t>
            </a:r>
          </a:p>
          <a:p>
            <a:r>
              <a:rPr lang="en-US" sz="2933"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3200" dirty="0">
              <a:latin typeface="Calibri" charset="0"/>
            </a:endParaRPr>
          </a:p>
        </p:txBody>
      </p:sp>
    </p:spTree>
    <p:extLst>
      <p:ext uri="{BB962C8B-B14F-4D97-AF65-F5344CB8AC3E}">
        <p14:creationId xmlns:p14="http://schemas.microsoft.com/office/powerpoint/2010/main" val="194329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smtClean="0"/>
              <a:t>Add-1 estimation is a blunt instrument</a:t>
            </a:r>
            <a:endParaRPr lang="en-US" dirty="0"/>
          </a:p>
        </p:txBody>
      </p:sp>
      <p:sp>
        <p:nvSpPr>
          <p:cNvPr id="118787" name="Rectangle 3"/>
          <p:cNvSpPr>
            <a:spLocks noGrp="1" noChangeArrowheads="1"/>
          </p:cNvSpPr>
          <p:nvPr>
            <p:ph sz="quarter" idx="1"/>
          </p:nvPr>
        </p:nvSpPr>
        <p:spPr/>
        <p:txBody>
          <a:bodyPr/>
          <a:lstStyle/>
          <a:p>
            <a:pPr eaLnBrk="1" hangingPunct="1"/>
            <a:r>
              <a:rPr lang="en-US" sz="3200" dirty="0">
                <a:latin typeface="Calibri" charset="0"/>
              </a:rPr>
              <a:t>So add-1 isn’t used for N-grams: </a:t>
            </a:r>
          </a:p>
          <a:p>
            <a:pPr lvl="1"/>
            <a:r>
              <a:rPr lang="en-US" sz="2667" dirty="0">
                <a:latin typeface="Calibri" charset="0"/>
              </a:rPr>
              <a:t>We’ll see better methods</a:t>
            </a:r>
          </a:p>
          <a:p>
            <a:pPr eaLnBrk="1" hangingPunct="1"/>
            <a:r>
              <a:rPr lang="en-US" sz="3200" dirty="0">
                <a:latin typeface="Calibri" charset="0"/>
              </a:rPr>
              <a:t>But add-1 is used to smooth other NLP models</a:t>
            </a:r>
          </a:p>
          <a:p>
            <a:pPr lvl="1"/>
            <a:r>
              <a:rPr lang="en-US" sz="3200" dirty="0">
                <a:latin typeface="Calibri" charset="0"/>
              </a:rPr>
              <a:t>For text classification </a:t>
            </a:r>
          </a:p>
          <a:p>
            <a:pPr lvl="1" eaLnBrk="1" hangingPunct="1"/>
            <a:r>
              <a:rPr lang="en-US" sz="3200" dirty="0">
                <a:latin typeface="Calibri" charset="0"/>
              </a:rPr>
              <a:t>In domains where the number of zeros isn’t so huge.</a:t>
            </a:r>
          </a:p>
        </p:txBody>
      </p:sp>
    </p:spTree>
    <p:extLst>
      <p:ext uri="{BB962C8B-B14F-4D97-AF65-F5344CB8AC3E}">
        <p14:creationId xmlns:p14="http://schemas.microsoft.com/office/powerpoint/2010/main" val="14620031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a:bodyPr>
          <a:lstStyle/>
          <a:p>
            <a:pPr eaLnBrk="1" hangingPunct="1"/>
            <a:r>
              <a:rPr sz="5867" dirty="0"/>
              <a:t/>
            </a:r>
            <a:br>
              <a:rPr sz="5867" dirty="0"/>
            </a:br>
            <a:r>
              <a:rPr lang="en-US" sz="5867" dirty="0"/>
              <a:t>Language Modeling</a:t>
            </a:r>
            <a:endParaRPr sz="5867" dirty="0"/>
          </a:p>
        </p:txBody>
      </p:sp>
      <p:sp>
        <p:nvSpPr>
          <p:cNvPr id="16386" name="Rectangle 3"/>
          <p:cNvSpPr>
            <a:spLocks noGrp="1" noChangeArrowheads="1"/>
          </p:cNvSpPr>
          <p:nvPr>
            <p:ph type="body" idx="1"/>
          </p:nvPr>
        </p:nvSpPr>
        <p:spPr/>
        <p:txBody>
          <a:bodyPr/>
          <a:lstStyle/>
          <a:p>
            <a:pPr eaLnBrk="1" hangingPunct="1"/>
            <a:endParaRPr lang="en-US" dirty="0">
              <a:solidFill>
                <a:srgbClr val="A50021"/>
              </a:solidFill>
              <a:latin typeface="Calibri" charset="0"/>
            </a:endParaRPr>
          </a:p>
          <a:p>
            <a:pPr>
              <a:spcAft>
                <a:spcPts val="800"/>
              </a:spcAft>
            </a:pPr>
            <a:r>
              <a:rPr lang="en-US" sz="4267" dirty="0">
                <a:solidFill>
                  <a:srgbClr val="A50021"/>
                </a:solidFill>
                <a:latin typeface="Calibri" charset="0"/>
              </a:rPr>
              <a:t>Interpolation, </a:t>
            </a:r>
            <a:r>
              <a:rPr lang="en-US" sz="4267" dirty="0" err="1">
                <a:solidFill>
                  <a:srgbClr val="A50021"/>
                </a:solidFill>
                <a:latin typeface="Calibri" charset="0"/>
              </a:rPr>
              <a:t>Backoff</a:t>
            </a:r>
            <a:r>
              <a:rPr lang="en-US" sz="4267" dirty="0">
                <a:solidFill>
                  <a:srgbClr val="A50021"/>
                </a:solidFill>
                <a:latin typeface="Calibri" charset="0"/>
              </a:rPr>
              <a:t>, and Web-Scale LMs</a:t>
            </a:r>
            <a:endParaRPr lang="en-US" sz="4267"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2837722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latin typeface="Arial" charset="0"/>
                <a:ea typeface="ＭＳ Ｐゴシック" charset="0"/>
                <a:cs typeface="ＭＳ Ｐゴシック" charset="0"/>
              </a:rPr>
              <a:t>Backoff</a:t>
            </a:r>
            <a:r>
              <a:rPr lang="en-US" dirty="0">
                <a:latin typeface="Arial" charset="0"/>
                <a:ea typeface="ＭＳ Ｐゴシック" charset="0"/>
                <a:cs typeface="ＭＳ Ｐゴシック" charset="0"/>
              </a:rPr>
              <a:t> and Interpolation</a:t>
            </a:r>
          </a:p>
        </p:txBody>
      </p:sp>
      <p:sp>
        <p:nvSpPr>
          <p:cNvPr id="57346" name="Rectangle 3"/>
          <p:cNvSpPr>
            <a:spLocks noGrp="1" noChangeArrowheads="1"/>
          </p:cNvSpPr>
          <p:nvPr>
            <p:ph type="body" idx="1"/>
          </p:nvPr>
        </p:nvSpPr>
        <p:spPr>
          <a:xfrm>
            <a:off x="406400" y="1803400"/>
            <a:ext cx="11379200" cy="4876800"/>
          </a:xfrm>
        </p:spPr>
        <p:txBody>
          <a:bodyPr/>
          <a:lstStyle/>
          <a:p>
            <a:pPr marL="0" indent="0" eaLnBrk="1" hangingPunct="1">
              <a:buNone/>
            </a:pPr>
            <a:r>
              <a:rPr lang="en-US" dirty="0" smtClean="0">
                <a:ea typeface="ＭＳ Ｐゴシック" charset="0"/>
              </a:rPr>
              <a:t>Sometimes it helps to use </a:t>
            </a:r>
            <a:r>
              <a:rPr lang="en-US" b="1" dirty="0" smtClean="0">
                <a:ea typeface="ＭＳ Ｐゴシック" charset="0"/>
              </a:rPr>
              <a:t>less</a:t>
            </a:r>
            <a:r>
              <a:rPr lang="en-US" dirty="0" smtClean="0">
                <a:ea typeface="ＭＳ Ｐゴシック" charset="0"/>
              </a:rPr>
              <a:t> context</a:t>
            </a:r>
            <a:endParaRPr lang="en-US" altLang="ja-JP" dirty="0">
              <a:ea typeface="ＭＳ Ｐゴシック" charset="0"/>
            </a:endParaRPr>
          </a:p>
          <a:p>
            <a:pPr marL="457200" lvl="1" indent="0" eaLnBrk="1" hangingPunct="1">
              <a:buNone/>
            </a:pPr>
            <a:r>
              <a:rPr lang="en-US" dirty="0">
                <a:ea typeface="ＭＳ Ｐゴシック" charset="0"/>
              </a:rPr>
              <a:t>C</a:t>
            </a:r>
            <a:r>
              <a:rPr lang="en-US" dirty="0" smtClean="0">
                <a:ea typeface="ＭＳ Ｐゴシック" charset="0"/>
              </a:rPr>
              <a:t>ondition </a:t>
            </a:r>
            <a:r>
              <a:rPr lang="en-US" dirty="0">
                <a:ea typeface="ＭＳ Ｐゴシック" charset="0"/>
              </a:rPr>
              <a:t>on </a:t>
            </a:r>
            <a:r>
              <a:rPr lang="en-US" dirty="0" smtClean="0">
                <a:ea typeface="ＭＳ Ｐゴシック" charset="0"/>
              </a:rPr>
              <a:t>less context for contexts you haven’</a:t>
            </a:r>
            <a:r>
              <a:rPr lang="en-US" altLang="ja-JP" dirty="0" smtClean="0">
                <a:ea typeface="ＭＳ Ｐゴシック" charset="0"/>
              </a:rPr>
              <a:t>t </a:t>
            </a:r>
            <a:r>
              <a:rPr lang="en-US" altLang="ja-JP" dirty="0">
                <a:ea typeface="ＭＳ Ｐゴシック" charset="0"/>
              </a:rPr>
              <a:t>learned much about </a:t>
            </a:r>
            <a:endParaRPr lang="en-US" b="1" dirty="0">
              <a:ea typeface="ＭＳ Ｐゴシック" charset="0"/>
            </a:endParaRPr>
          </a:p>
          <a:p>
            <a:pPr marL="0" indent="0" eaLnBrk="1" hangingPunct="1">
              <a:buNone/>
            </a:pPr>
            <a:r>
              <a:rPr lang="en-US" b="1" dirty="0" err="1">
                <a:ea typeface="ＭＳ Ｐゴシック" charset="0"/>
              </a:rPr>
              <a:t>Backoff</a:t>
            </a:r>
            <a:r>
              <a:rPr lang="en-US" b="1" dirty="0">
                <a:ea typeface="ＭＳ Ｐゴシック" charset="0"/>
              </a:rPr>
              <a:t>: </a:t>
            </a:r>
            <a:endParaRPr lang="en-US" b="1" dirty="0" smtClean="0">
              <a:ea typeface="ＭＳ Ｐゴシック" charset="0"/>
            </a:endParaRPr>
          </a:p>
          <a:p>
            <a:pPr marL="457200" lvl="1" indent="0">
              <a:buNone/>
            </a:pPr>
            <a:r>
              <a:rPr lang="en-US" dirty="0" smtClean="0">
                <a:ea typeface="ＭＳ Ｐゴシック" charset="0"/>
              </a:rPr>
              <a:t>use </a:t>
            </a:r>
            <a:r>
              <a:rPr lang="en-US" dirty="0">
                <a:ea typeface="ＭＳ Ｐゴシック" charset="0"/>
              </a:rPr>
              <a:t>trigram if you have </a:t>
            </a:r>
            <a:r>
              <a:rPr lang="en-US" dirty="0" smtClean="0">
                <a:ea typeface="ＭＳ Ｐゴシック" charset="0"/>
              </a:rPr>
              <a:t>good evidence,</a:t>
            </a:r>
          </a:p>
          <a:p>
            <a:pPr marL="457200" lvl="1" indent="0">
              <a:buNone/>
            </a:pPr>
            <a:r>
              <a:rPr lang="en-US" dirty="0" smtClean="0">
                <a:ea typeface="ＭＳ Ｐゴシック" charset="0"/>
              </a:rPr>
              <a:t>otherwise </a:t>
            </a:r>
            <a:r>
              <a:rPr lang="en-US" dirty="0">
                <a:ea typeface="ＭＳ Ｐゴシック" charset="0"/>
              </a:rPr>
              <a:t>bigram, otherwise unigram</a:t>
            </a:r>
          </a:p>
          <a:p>
            <a:pPr marL="0" indent="0" eaLnBrk="1" hangingPunct="1">
              <a:buNone/>
            </a:pPr>
            <a:r>
              <a:rPr lang="en-US" b="1" dirty="0">
                <a:ea typeface="ＭＳ Ｐゴシック" charset="0"/>
              </a:rPr>
              <a:t>Interpolation: </a:t>
            </a:r>
            <a:endParaRPr lang="en-US" b="1" dirty="0" smtClean="0">
              <a:ea typeface="ＭＳ Ｐゴシック" charset="0"/>
            </a:endParaRPr>
          </a:p>
          <a:p>
            <a:pPr marL="457200" lvl="1" indent="0">
              <a:buNone/>
            </a:pPr>
            <a:r>
              <a:rPr lang="en-US" dirty="0" smtClean="0">
                <a:ea typeface="ＭＳ Ｐゴシック" charset="0"/>
              </a:rPr>
              <a:t>mix unigram, bigram, trigram</a:t>
            </a:r>
          </a:p>
          <a:p>
            <a:pPr marL="457200" lvl="1" indent="0">
              <a:buNone/>
            </a:pPr>
            <a:endParaRPr lang="en-US" dirty="0" smtClean="0">
              <a:ea typeface="ＭＳ Ｐゴシック" charset="0"/>
            </a:endParaRPr>
          </a:p>
          <a:p>
            <a:pPr marL="0" indent="0">
              <a:buNone/>
            </a:pPr>
            <a:r>
              <a:rPr lang="en-US" dirty="0" smtClean="0">
                <a:ea typeface="ＭＳ Ｐゴシック" charset="0"/>
              </a:rPr>
              <a:t>Interpolation works better</a:t>
            </a:r>
            <a:endParaRPr lang="en-US" dirty="0">
              <a:ea typeface="ＭＳ Ｐゴシック" charset="0"/>
            </a:endParaRPr>
          </a:p>
        </p:txBody>
      </p:sp>
    </p:spTree>
    <p:extLst>
      <p:ext uri="{BB962C8B-B14F-4D97-AF65-F5344CB8AC3E}">
        <p14:creationId xmlns:p14="http://schemas.microsoft.com/office/powerpoint/2010/main" val="18493393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smtClean="0"/>
              <a:t>Linear Interpolation</a:t>
            </a:r>
            <a:endParaRPr lang="en-US" dirty="0"/>
          </a:p>
        </p:txBody>
      </p:sp>
      <p:sp>
        <p:nvSpPr>
          <p:cNvPr id="168963" name="Rectangle 3"/>
          <p:cNvSpPr>
            <a:spLocks noGrp="1" noChangeArrowheads="1"/>
          </p:cNvSpPr>
          <p:nvPr>
            <p:ph type="body" idx="1"/>
          </p:nvPr>
        </p:nvSpPr>
        <p:spPr>
          <a:xfrm>
            <a:off x="304800" y="1803400"/>
            <a:ext cx="11379200" cy="4445000"/>
          </a:xfrm>
        </p:spPr>
        <p:txBody>
          <a:bodyPr/>
          <a:lstStyle/>
          <a:p>
            <a:pPr marL="0" indent="0" eaLnBrk="1" hangingPunct="1">
              <a:buNone/>
            </a:pPr>
            <a:r>
              <a:rPr lang="en-US" sz="3733" dirty="0">
                <a:latin typeface="Calibri" charset="0"/>
              </a:rPr>
              <a:t>Simple interpolation</a:t>
            </a:r>
          </a:p>
          <a:p>
            <a:pPr marL="0" indent="0" eaLnBrk="1" hangingPunct="1">
              <a:buNone/>
            </a:pPr>
            <a:endParaRPr lang="en-US" sz="3733" dirty="0">
              <a:latin typeface="Calibri" charset="0"/>
            </a:endParaRPr>
          </a:p>
          <a:p>
            <a:pPr marL="0" indent="0">
              <a:buNone/>
            </a:pPr>
            <a:endParaRPr lang="en-US" sz="3733" dirty="0">
              <a:latin typeface="Calibri" charset="0"/>
            </a:endParaRPr>
          </a:p>
          <a:p>
            <a:pPr marL="0" indent="0" eaLnBrk="1" hangingPunct="1">
              <a:buNone/>
            </a:pPr>
            <a:r>
              <a:rPr lang="en-US" sz="3733" dirty="0" smtClean="0">
                <a:latin typeface="Calibri" charset="0"/>
              </a:rPr>
              <a:t>Lambdas </a:t>
            </a:r>
            <a:r>
              <a:rPr lang="en-US" sz="3733" dirty="0">
                <a:latin typeface="Calibri" charset="0"/>
              </a:rPr>
              <a:t>conditional on context: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11500" y="2373558"/>
            <a:ext cx="4876800" cy="1322024"/>
          </a:xfrm>
          <a:prstGeom prst="rect">
            <a:avLst/>
          </a:prstGeom>
          <a:noFill/>
          <a:ln w="9525">
            <a:noFill/>
            <a:miter lim="800000"/>
            <a:headEnd/>
            <a:tailEnd/>
          </a:ln>
        </p:spPr>
      </p:pic>
      <p:pic>
        <p:nvPicPr>
          <p:cNvPr id="8" name="Picture 5" descr="interp2"/>
          <p:cNvPicPr>
            <a:picLocks noChangeAspect="1" noChangeArrowheads="1"/>
          </p:cNvPicPr>
          <p:nvPr/>
        </p:nvPicPr>
        <p:blipFill>
          <a:blip r:embed="rId4"/>
          <a:srcRect/>
          <a:stretch>
            <a:fillRect/>
          </a:stretch>
        </p:blipFill>
        <p:spPr bwMode="auto">
          <a:xfrm>
            <a:off x="3454401" y="4648201"/>
            <a:ext cx="6656036" cy="1899527"/>
          </a:xfrm>
          <a:prstGeom prst="rect">
            <a:avLst/>
          </a:prstGeom>
          <a:noFill/>
          <a:ln w="9525">
            <a:noFill/>
            <a:miter lim="800000"/>
            <a:headEnd/>
            <a:tailEnd/>
          </a:ln>
        </p:spPr>
      </p:pic>
      <p:pic>
        <p:nvPicPr>
          <p:cNvPr id="9"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47200" y="2768326"/>
            <a:ext cx="1775637" cy="1082705"/>
          </a:xfrm>
          <a:prstGeom prst="rect">
            <a:avLst/>
          </a:prstGeom>
          <a:noFill/>
          <a:ln w="9525">
            <a:noFill/>
            <a:miter lim="800000"/>
            <a:headEnd/>
            <a:tailEnd/>
          </a:ln>
        </p:spPr>
      </p:pic>
    </p:spTree>
    <p:extLst>
      <p:ext uri="{BB962C8B-B14F-4D97-AF65-F5344CB8AC3E}">
        <p14:creationId xmlns:p14="http://schemas.microsoft.com/office/powerpoint/2010/main" val="84717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the lambdas?</a:t>
            </a:r>
          </a:p>
        </p:txBody>
      </p:sp>
      <p:sp>
        <p:nvSpPr>
          <p:cNvPr id="171011" name="Rectangle 3"/>
          <p:cNvSpPr>
            <a:spLocks noGrp="1" noChangeArrowheads="1"/>
          </p:cNvSpPr>
          <p:nvPr>
            <p:ph type="body" idx="1"/>
          </p:nvPr>
        </p:nvSpPr>
        <p:spPr>
          <a:xfrm>
            <a:off x="508000" y="1701800"/>
            <a:ext cx="11684000" cy="4978400"/>
          </a:xfrm>
        </p:spPr>
        <p:txBody>
          <a:bodyPr/>
          <a:lstStyle/>
          <a:p>
            <a:pPr eaLnBrk="1" hangingPunct="1"/>
            <a:r>
              <a:rPr lang="en-US" dirty="0">
                <a:latin typeface="Calibri" charset="0"/>
              </a:rPr>
              <a:t>Use a </a:t>
            </a:r>
            <a:r>
              <a:rPr lang="en-US" b="1" dirty="0">
                <a:latin typeface="Calibri" charset="0"/>
              </a:rPr>
              <a:t>held-out</a:t>
            </a:r>
            <a:r>
              <a:rPr lang="en-US" dirty="0">
                <a:latin typeface="Calibri" charset="0"/>
              </a:rPr>
              <a:t> corpus</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r>
              <a:rPr lang="en-US" dirty="0" smtClean="0">
                <a:latin typeface="Calibri" charset="0"/>
              </a:rPr>
              <a:t>Choose </a:t>
            </a:r>
            <a:r>
              <a:rPr lang="en-US" dirty="0" err="1" smtClean="0">
                <a:latin typeface="Calibri" charset="0"/>
              </a:rPr>
              <a:t>λs</a:t>
            </a:r>
            <a:r>
              <a:rPr lang="en-US" dirty="0" smtClean="0">
                <a:latin typeface="Calibri" charset="0"/>
              </a:rPr>
              <a:t> to maximize </a:t>
            </a:r>
            <a:r>
              <a:rPr lang="en-US" dirty="0">
                <a:latin typeface="Calibri" charset="0"/>
              </a:rPr>
              <a:t>the probability of </a:t>
            </a:r>
            <a:r>
              <a:rPr lang="en-US" dirty="0" smtClean="0">
                <a:latin typeface="Calibri" charset="0"/>
              </a:rPr>
              <a:t>held</a:t>
            </a:r>
            <a:r>
              <a:rPr lang="en-US" dirty="0">
                <a:latin typeface="Calibri" charset="0"/>
              </a:rPr>
              <a:t>-out </a:t>
            </a:r>
            <a:r>
              <a:rPr lang="en-US" dirty="0" smtClean="0">
                <a:latin typeface="Calibri" charset="0"/>
              </a:rPr>
              <a:t>data:</a:t>
            </a:r>
            <a:endParaRPr lang="en-US" dirty="0">
              <a:latin typeface="Calibri" charset="0"/>
            </a:endParaRPr>
          </a:p>
          <a:p>
            <a:pPr lvl="1" eaLnBrk="1" hangingPunct="1"/>
            <a:r>
              <a:rPr lang="en-US" sz="3200" dirty="0">
                <a:latin typeface="Calibri" charset="0"/>
              </a:rPr>
              <a:t>Fix the N-gram probabilities (on the training data)</a:t>
            </a:r>
          </a:p>
          <a:p>
            <a:pPr lvl="1"/>
            <a:r>
              <a:rPr lang="en-US" sz="3200" dirty="0">
                <a:latin typeface="Calibri" charset="0"/>
              </a:rPr>
              <a:t>Then search for </a:t>
            </a:r>
            <a:r>
              <a:rPr lang="en-US" sz="3200" dirty="0" err="1">
                <a:latin typeface="Calibri" charset="0"/>
              </a:rPr>
              <a:t>λs</a:t>
            </a:r>
            <a:r>
              <a:rPr lang="en-US" sz="3200" dirty="0">
                <a:latin typeface="Calibri" charset="0"/>
              </a:rPr>
              <a:t> that give largest probability to held-out set:</a:t>
            </a:r>
          </a:p>
          <a:p>
            <a:pPr lvl="1" eaLnBrk="1" hangingPunct="1"/>
            <a:endParaRPr lang="en-US" sz="3200" dirty="0">
              <a:latin typeface="Calibri" charset="0"/>
            </a:endParaRPr>
          </a:p>
        </p:txBody>
      </p:sp>
      <p:sp>
        <p:nvSpPr>
          <p:cNvPr id="4" name="Round Single Corner Rectangle 3"/>
          <p:cNvSpPr/>
          <p:nvPr/>
        </p:nvSpPr>
        <p:spPr>
          <a:xfrm>
            <a:off x="711200" y="2311400"/>
            <a:ext cx="4673600" cy="1016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33" dirty="0"/>
              <a:t>Training Data</a:t>
            </a:r>
          </a:p>
        </p:txBody>
      </p:sp>
      <p:sp>
        <p:nvSpPr>
          <p:cNvPr id="5" name="Round Single Corner Rectangle 4"/>
          <p:cNvSpPr/>
          <p:nvPr/>
        </p:nvSpPr>
        <p:spPr>
          <a:xfrm>
            <a:off x="5689601" y="2311400"/>
            <a:ext cx="1766956" cy="1016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Held-Out Data</a:t>
            </a:r>
          </a:p>
        </p:txBody>
      </p:sp>
      <p:sp>
        <p:nvSpPr>
          <p:cNvPr id="6" name="Round Single Corner Rectangle 5"/>
          <p:cNvSpPr/>
          <p:nvPr/>
        </p:nvSpPr>
        <p:spPr>
          <a:xfrm>
            <a:off x="7721600" y="2311400"/>
            <a:ext cx="1976581" cy="1016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Test </a:t>
            </a:r>
          </a:p>
          <a:p>
            <a:pPr algn="ctr"/>
            <a:r>
              <a:rPr lang="en-US" sz="3200" dirty="0"/>
              <a:t>Data</a:t>
            </a:r>
          </a:p>
        </p:txBody>
      </p:sp>
      <p:graphicFrame>
        <p:nvGraphicFramePr>
          <p:cNvPr id="7" name="Object 2"/>
          <p:cNvGraphicFramePr>
            <a:graphicFrameLocks noChangeAspect="1"/>
          </p:cNvGraphicFramePr>
          <p:nvPr>
            <p:extLst/>
          </p:nvPr>
        </p:nvGraphicFramePr>
        <p:xfrm>
          <a:off x="1625601" y="5562600"/>
          <a:ext cx="8964084" cy="1039283"/>
        </p:xfrm>
        <a:graphic>
          <a:graphicData uri="http://schemas.openxmlformats.org/presentationml/2006/ole">
            <mc:AlternateContent xmlns:mc="http://schemas.openxmlformats.org/markup-compatibility/2006">
              <mc:Choice xmlns:v="urn:schemas-microsoft-com:vml" Requires="v">
                <p:oleObj spid="_x0000_s12368" name="Equation" r:id="rId3" imgW="3149600" imgH="368300" progId="Equation.3">
                  <p:embed/>
                </p:oleObj>
              </mc:Choice>
              <mc:Fallback>
                <p:oleObj name="Equation" r:id="rId3" imgW="3149600" imgH="368300" progId="Equation.3">
                  <p:embed/>
                  <p:pic>
                    <p:nvPicPr>
                      <p:cNvPr id="0" name=""/>
                      <p:cNvPicPr>
                        <a:picLocks noChangeAspect="1" noChangeArrowheads="1"/>
                      </p:cNvPicPr>
                      <p:nvPr/>
                    </p:nvPicPr>
                    <p:blipFill>
                      <a:blip r:embed="rId4"/>
                      <a:srcRect/>
                      <a:stretch>
                        <a:fillRect/>
                      </a:stretch>
                    </p:blipFill>
                    <p:spPr bwMode="auto">
                      <a:xfrm>
                        <a:off x="1625601" y="5562600"/>
                        <a:ext cx="8964084" cy="1039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332066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smtClean="0">
                <a:latin typeface="Calibri" charset="0"/>
              </a:rPr>
              <a:t>P(the, underdog, Philadelphia, Eagles, won)</a:t>
            </a:r>
            <a:endParaRPr lang="en-US" sz="3733" dirty="0">
              <a:latin typeface="Calibri" charset="0"/>
            </a:endParaRP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20506280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Unknown words: Open versus closed vocabulary tasks</a:t>
            </a:r>
          </a:p>
        </p:txBody>
      </p:sp>
      <p:sp>
        <p:nvSpPr>
          <p:cNvPr id="145411" name="Rectangle 3"/>
          <p:cNvSpPr>
            <a:spLocks noGrp="1" noChangeArrowheads="1"/>
          </p:cNvSpPr>
          <p:nvPr>
            <p:ph sz="quarter" idx="1"/>
          </p:nvPr>
        </p:nvSpPr>
        <p:spPr>
          <a:xfrm>
            <a:off x="406400" y="1600200"/>
            <a:ext cx="11379200" cy="4445000"/>
          </a:xfrm>
        </p:spPr>
        <p:txBody>
          <a:bodyPr>
            <a:normAutofit fontScale="92500" lnSpcReduction="20000"/>
          </a:bodyPr>
          <a:lstStyle/>
          <a:p>
            <a:pPr eaLnBrk="1" hangingPunct="1">
              <a:lnSpc>
                <a:spcPct val="90000"/>
              </a:lnSpc>
            </a:pPr>
            <a:r>
              <a:rPr lang="en-US" sz="2667" dirty="0">
                <a:latin typeface="Calibri" charset="0"/>
              </a:rPr>
              <a:t>If we know all the words in advanced</a:t>
            </a:r>
          </a:p>
          <a:p>
            <a:pPr lvl="1" eaLnBrk="1" hangingPunct="1">
              <a:lnSpc>
                <a:spcPct val="90000"/>
              </a:lnSpc>
            </a:pPr>
            <a:r>
              <a:rPr lang="en-US" dirty="0">
                <a:latin typeface="Calibri" charset="0"/>
              </a:rPr>
              <a:t>Vocabulary V is fixed</a:t>
            </a:r>
          </a:p>
          <a:p>
            <a:pPr lvl="1" eaLnBrk="1" hangingPunct="1">
              <a:lnSpc>
                <a:spcPct val="90000"/>
              </a:lnSpc>
            </a:pPr>
            <a:r>
              <a:rPr lang="en-US" dirty="0">
                <a:latin typeface="Calibri" charset="0"/>
              </a:rPr>
              <a:t>Closed vocabulary task</a:t>
            </a:r>
          </a:p>
          <a:p>
            <a:pPr eaLnBrk="1" hangingPunct="1">
              <a:lnSpc>
                <a:spcPct val="90000"/>
              </a:lnSpc>
            </a:pPr>
            <a:r>
              <a:rPr lang="en-US" sz="2667" dirty="0">
                <a:latin typeface="Calibri" charset="0"/>
              </a:rPr>
              <a:t>Often we don’t know this</a:t>
            </a:r>
          </a:p>
          <a:p>
            <a:pPr lvl="1" eaLnBrk="1" hangingPunct="1">
              <a:lnSpc>
                <a:spcPct val="90000"/>
              </a:lnSpc>
            </a:pPr>
            <a:r>
              <a:rPr lang="en-US" b="1" dirty="0">
                <a:latin typeface="Calibri" charset="0"/>
              </a:rPr>
              <a:t>Out Of Vocabulary</a:t>
            </a:r>
            <a:r>
              <a:rPr lang="en-US" dirty="0">
                <a:latin typeface="Calibri" charset="0"/>
              </a:rPr>
              <a:t> = OOV words</a:t>
            </a:r>
          </a:p>
          <a:p>
            <a:pPr lvl="1" eaLnBrk="1" hangingPunct="1">
              <a:lnSpc>
                <a:spcPct val="90000"/>
              </a:lnSpc>
            </a:pPr>
            <a:r>
              <a:rPr lang="en-US" dirty="0">
                <a:latin typeface="Calibri" charset="0"/>
              </a:rPr>
              <a:t>Open vocabulary task</a:t>
            </a:r>
          </a:p>
          <a:p>
            <a:pPr eaLnBrk="1" hangingPunct="1">
              <a:lnSpc>
                <a:spcPct val="90000"/>
              </a:lnSpc>
            </a:pPr>
            <a:r>
              <a:rPr lang="en-US" sz="2667" dirty="0">
                <a:latin typeface="Calibri" charset="0"/>
              </a:rPr>
              <a:t>Instead: create an unknown word token &lt;UNK&gt;</a:t>
            </a:r>
          </a:p>
          <a:p>
            <a:pPr lvl="1" eaLnBrk="1" hangingPunct="1">
              <a:lnSpc>
                <a:spcPct val="90000"/>
              </a:lnSpc>
            </a:pPr>
            <a:r>
              <a:rPr lang="en-US" dirty="0">
                <a:latin typeface="Calibri" charset="0"/>
              </a:rPr>
              <a:t>Training of &lt;UNK&gt; probabilities</a:t>
            </a:r>
          </a:p>
          <a:p>
            <a:pPr lvl="2" eaLnBrk="1" hangingPunct="1">
              <a:lnSpc>
                <a:spcPct val="90000"/>
              </a:lnSpc>
            </a:pPr>
            <a:r>
              <a:rPr lang="en-US" sz="2133" dirty="0">
                <a:latin typeface="Calibri" charset="0"/>
              </a:rPr>
              <a:t>Create a fixed lexicon L of size V</a:t>
            </a:r>
          </a:p>
          <a:p>
            <a:pPr lvl="2" eaLnBrk="1" hangingPunct="1">
              <a:lnSpc>
                <a:spcPct val="90000"/>
              </a:lnSpc>
            </a:pPr>
            <a:r>
              <a:rPr lang="en-US" sz="2133" dirty="0">
                <a:latin typeface="Calibri" charset="0"/>
              </a:rPr>
              <a:t>At text normalization phase, any training word not in L changed to  &lt;UNK&gt;</a:t>
            </a:r>
          </a:p>
          <a:p>
            <a:pPr lvl="2" eaLnBrk="1" hangingPunct="1">
              <a:lnSpc>
                <a:spcPct val="90000"/>
              </a:lnSpc>
            </a:pPr>
            <a:r>
              <a:rPr lang="en-US" sz="2133" dirty="0">
                <a:latin typeface="Calibri" charset="0"/>
              </a:rPr>
              <a:t>Now we train its probabilities like a normal word</a:t>
            </a:r>
          </a:p>
          <a:p>
            <a:pPr lvl="1" eaLnBrk="1" hangingPunct="1">
              <a:lnSpc>
                <a:spcPct val="90000"/>
              </a:lnSpc>
            </a:pPr>
            <a:r>
              <a:rPr lang="en-US" dirty="0">
                <a:latin typeface="Calibri" charset="0"/>
              </a:rPr>
              <a:t>At decoding time</a:t>
            </a:r>
          </a:p>
          <a:p>
            <a:pPr lvl="2" eaLnBrk="1" hangingPunct="1">
              <a:lnSpc>
                <a:spcPct val="90000"/>
              </a:lnSpc>
            </a:pPr>
            <a:r>
              <a:rPr lang="en-US" sz="2133" dirty="0">
                <a:latin typeface="Calibri" charset="0"/>
              </a:rPr>
              <a:t>If text input: Use UNK probabilities for any word not in training</a:t>
            </a:r>
          </a:p>
        </p:txBody>
      </p:sp>
    </p:spTree>
    <p:extLst>
      <p:ext uri="{BB962C8B-B14F-4D97-AF65-F5344CB8AC3E}">
        <p14:creationId xmlns:p14="http://schemas.microsoft.com/office/powerpoint/2010/main" val="15948331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r>
              <a:rPr lang="en-US" smtClean="0"/>
              <a:t>Huge web-scale n-grams</a:t>
            </a:r>
            <a:endParaRPr lang="en-US" dirty="0"/>
          </a:p>
        </p:txBody>
      </p:sp>
      <p:sp>
        <p:nvSpPr>
          <p:cNvPr id="88066" name="Rectangle 3"/>
          <p:cNvSpPr>
            <a:spLocks noGrp="1" noChangeArrowheads="1"/>
          </p:cNvSpPr>
          <p:nvPr>
            <p:ph type="body" idx="1"/>
          </p:nvPr>
        </p:nvSpPr>
        <p:spPr>
          <a:xfrm>
            <a:off x="406400" y="1701800"/>
            <a:ext cx="11379200" cy="4445000"/>
          </a:xfrm>
        </p:spPr>
        <p:txBody>
          <a:bodyPr>
            <a:normAutofit lnSpcReduction="10000"/>
          </a:bodyPr>
          <a:lstStyle/>
          <a:p>
            <a:pPr>
              <a:lnSpc>
                <a:spcPct val="90000"/>
              </a:lnSpc>
            </a:pPr>
            <a:r>
              <a:rPr lang="en-US" dirty="0" smtClean="0"/>
              <a:t>How to deal with, e.g., Google N-gram corpus</a:t>
            </a:r>
          </a:p>
          <a:p>
            <a:pPr>
              <a:lnSpc>
                <a:spcPct val="90000"/>
              </a:lnSpc>
            </a:pPr>
            <a:r>
              <a:rPr lang="en-US" dirty="0" smtClean="0"/>
              <a:t>Pruning</a:t>
            </a:r>
          </a:p>
          <a:p>
            <a:pPr lvl="1">
              <a:lnSpc>
                <a:spcPct val="90000"/>
              </a:lnSpc>
            </a:pPr>
            <a:r>
              <a:rPr lang="en-US" dirty="0" smtClean="0"/>
              <a:t>Only store N-grams with count &gt; threshold.</a:t>
            </a:r>
          </a:p>
          <a:p>
            <a:pPr lvl="2">
              <a:lnSpc>
                <a:spcPct val="90000"/>
              </a:lnSpc>
            </a:pPr>
            <a:r>
              <a:rPr lang="en-US" dirty="0" smtClean="0"/>
              <a:t>Remove singletons of higher-order n-grams</a:t>
            </a:r>
          </a:p>
          <a:p>
            <a:pPr lvl="1">
              <a:lnSpc>
                <a:spcPct val="90000"/>
              </a:lnSpc>
            </a:pPr>
            <a:r>
              <a:rPr lang="en-US" dirty="0" smtClean="0"/>
              <a:t>Entropy-based pruning</a:t>
            </a:r>
          </a:p>
          <a:p>
            <a:pPr>
              <a:lnSpc>
                <a:spcPct val="90000"/>
              </a:lnSpc>
            </a:pPr>
            <a:r>
              <a:rPr lang="en-US" dirty="0" smtClean="0"/>
              <a:t>Efficiency</a:t>
            </a:r>
          </a:p>
          <a:p>
            <a:pPr lvl="1">
              <a:lnSpc>
                <a:spcPct val="90000"/>
              </a:lnSpc>
            </a:pPr>
            <a:r>
              <a:rPr lang="en-US" dirty="0" smtClean="0"/>
              <a:t>Efficient data structures like tries</a:t>
            </a:r>
          </a:p>
          <a:p>
            <a:pPr lvl="1">
              <a:lnSpc>
                <a:spcPct val="90000"/>
              </a:lnSpc>
            </a:pPr>
            <a:r>
              <a:rPr lang="en-US" dirty="0" smtClean="0"/>
              <a:t>Bloom filters: approximate language models</a:t>
            </a:r>
          </a:p>
          <a:p>
            <a:pPr lvl="1">
              <a:lnSpc>
                <a:spcPct val="90000"/>
              </a:lnSpc>
            </a:pPr>
            <a:r>
              <a:rPr lang="en-US" dirty="0" smtClean="0"/>
              <a:t>Store words as indexes, not strings</a:t>
            </a:r>
          </a:p>
          <a:p>
            <a:pPr lvl="2">
              <a:lnSpc>
                <a:spcPct val="90000"/>
              </a:lnSpc>
            </a:pPr>
            <a:r>
              <a:rPr lang="en-US" dirty="0" smtClean="0"/>
              <a:t>Use Huffman coding to fit large numbers of words into two bytes</a:t>
            </a:r>
          </a:p>
          <a:p>
            <a:pPr lvl="1">
              <a:lnSpc>
                <a:spcPct val="90000"/>
              </a:lnSpc>
            </a:pPr>
            <a:r>
              <a:rPr lang="en-US" dirty="0" smtClean="0"/>
              <a:t>Quantize probabilities (4-8 bits instead of 8-byte float)</a:t>
            </a:r>
          </a:p>
          <a:p>
            <a:pPr lvl="1"/>
            <a:endParaRPr lang="en-US" dirty="0"/>
          </a:p>
        </p:txBody>
      </p:sp>
    </p:spTree>
    <p:extLst>
      <p:ext uri="{BB962C8B-B14F-4D97-AF65-F5344CB8AC3E}">
        <p14:creationId xmlns:p14="http://schemas.microsoft.com/office/powerpoint/2010/main" val="1407570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0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06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06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06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06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066">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06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for Web-scale N-grams</a:t>
            </a:r>
            <a:endParaRPr lang="en-US" dirty="0"/>
          </a:p>
        </p:txBody>
      </p:sp>
      <p:sp>
        <p:nvSpPr>
          <p:cNvPr id="3" name="Content Placeholder 2"/>
          <p:cNvSpPr>
            <a:spLocks noGrp="1"/>
          </p:cNvSpPr>
          <p:nvPr>
            <p:ph idx="1"/>
          </p:nvPr>
        </p:nvSpPr>
        <p:spPr/>
        <p:txBody>
          <a:bodyPr/>
          <a:lstStyle/>
          <a:p>
            <a:r>
              <a:rPr lang="en-US" sz="3733" dirty="0"/>
              <a:t>“Stupid </a:t>
            </a:r>
            <a:r>
              <a:rPr lang="en-US" sz="3733" dirty="0" err="1"/>
              <a:t>backoff</a:t>
            </a:r>
            <a:r>
              <a:rPr lang="en-US" sz="3733" dirty="0"/>
              <a:t>” (</a:t>
            </a:r>
            <a:r>
              <a:rPr lang="en-US" sz="3733" dirty="0" err="1"/>
              <a:t>Brants</a:t>
            </a:r>
            <a:r>
              <a:rPr lang="en-US" sz="3733" dirty="0"/>
              <a:t> </a:t>
            </a:r>
            <a:r>
              <a:rPr lang="en-US" sz="3733" i="1" dirty="0"/>
              <a:t>et al</a:t>
            </a:r>
            <a:r>
              <a:rPr lang="en-US" sz="3733" dirty="0"/>
              <a:t>. 2007)</a:t>
            </a:r>
          </a:p>
          <a:p>
            <a:r>
              <a:rPr lang="en-US" sz="3733" dirty="0"/>
              <a:t>No discounting, just use relative frequencies </a:t>
            </a:r>
          </a:p>
          <a:p>
            <a:pPr marL="609585" lvl="1"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graphicFrame>
        <p:nvGraphicFramePr>
          <p:cNvPr id="5" name="Object 4"/>
          <p:cNvGraphicFramePr>
            <a:graphicFrameLocks noChangeAspect="1"/>
          </p:cNvGraphicFramePr>
          <p:nvPr>
            <p:extLst/>
          </p:nvPr>
        </p:nvGraphicFramePr>
        <p:xfrm>
          <a:off x="1674284" y="3327400"/>
          <a:ext cx="7814733" cy="2032000"/>
        </p:xfrm>
        <a:graphic>
          <a:graphicData uri="http://schemas.openxmlformats.org/presentationml/2006/ole">
            <mc:AlternateContent xmlns:mc="http://schemas.openxmlformats.org/markup-compatibility/2006">
              <mc:Choice xmlns:v="urn:schemas-microsoft-com:vml" Requires="v">
                <p:oleObj spid="_x0000_s13469" name="Equation" r:id="rId3" imgW="3175000" imgH="825500" progId="Equation.3">
                  <p:embed/>
                </p:oleObj>
              </mc:Choice>
              <mc:Fallback>
                <p:oleObj name="Equation" r:id="rId3" imgW="3175000" imgH="825500" progId="Equation.3">
                  <p:embed/>
                  <p:pic>
                    <p:nvPicPr>
                      <p:cNvPr id="0" name=""/>
                      <p:cNvPicPr/>
                      <p:nvPr/>
                    </p:nvPicPr>
                    <p:blipFill>
                      <a:blip r:embed="rId4"/>
                      <a:stretch>
                        <a:fillRect/>
                      </a:stretch>
                    </p:blipFill>
                    <p:spPr>
                      <a:xfrm>
                        <a:off x="1674284" y="3327400"/>
                        <a:ext cx="7814733" cy="20320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046817" y="5562600"/>
          <a:ext cx="2808816" cy="990600"/>
        </p:xfrm>
        <a:graphic>
          <a:graphicData uri="http://schemas.openxmlformats.org/presentationml/2006/ole">
            <mc:AlternateContent xmlns:mc="http://schemas.openxmlformats.org/markup-compatibility/2006">
              <mc:Choice xmlns:v="urn:schemas-microsoft-com:vml" Requires="v">
                <p:oleObj spid="_x0000_s13470" name="Equation" r:id="rId5" imgW="1117600" imgH="393700" progId="Equation.3">
                  <p:embed/>
                </p:oleObj>
              </mc:Choice>
              <mc:Fallback>
                <p:oleObj name="Equation" r:id="rId5" imgW="1117600" imgH="393700" progId="Equation.3">
                  <p:embed/>
                  <p:pic>
                    <p:nvPicPr>
                      <p:cNvPr id="0" name=""/>
                      <p:cNvPicPr/>
                      <p:nvPr/>
                    </p:nvPicPr>
                    <p:blipFill>
                      <a:blip r:embed="rId6"/>
                      <a:stretch>
                        <a:fillRect/>
                      </a:stretch>
                    </p:blipFill>
                    <p:spPr>
                      <a:xfrm>
                        <a:off x="2046817" y="5562600"/>
                        <a:ext cx="2808816" cy="990600"/>
                      </a:xfrm>
                      <a:prstGeom prst="rect">
                        <a:avLst/>
                      </a:prstGeom>
                    </p:spPr>
                  </p:pic>
                </p:oleObj>
              </mc:Fallback>
            </mc:AlternateContent>
          </a:graphicData>
        </a:graphic>
      </p:graphicFrame>
    </p:spTree>
    <p:extLst>
      <p:ext uri="{BB962C8B-B14F-4D97-AF65-F5344CB8AC3E}">
        <p14:creationId xmlns:p14="http://schemas.microsoft.com/office/powerpoint/2010/main" val="3070479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N-gram Smoothing Summary</a:t>
            </a:r>
            <a:endParaRPr lang="en-US" dirty="0"/>
          </a:p>
        </p:txBody>
      </p:sp>
      <p:sp>
        <p:nvSpPr>
          <p:cNvPr id="3" name="Content Placeholder 2"/>
          <p:cNvSpPr>
            <a:spLocks noGrp="1"/>
          </p:cNvSpPr>
          <p:nvPr>
            <p:ph idx="1"/>
          </p:nvPr>
        </p:nvSpPr>
        <p:spPr/>
        <p:txBody>
          <a:bodyPr/>
          <a:lstStyle/>
          <a:p>
            <a:r>
              <a:rPr lang="en-US" sz="3733" dirty="0"/>
              <a:t>Add-1 smoothing:</a:t>
            </a:r>
          </a:p>
          <a:p>
            <a:pPr lvl="1"/>
            <a:r>
              <a:rPr lang="en-US" sz="3200" dirty="0"/>
              <a:t>OK for text categorization, not for language modeling</a:t>
            </a:r>
          </a:p>
          <a:p>
            <a:r>
              <a:rPr lang="en-US" sz="3733" dirty="0"/>
              <a:t>The most commonly used method:</a:t>
            </a:r>
          </a:p>
          <a:p>
            <a:pPr lvl="1"/>
            <a:r>
              <a:rPr lang="en-US" sz="3200" dirty="0"/>
              <a:t>Extended Interpolated </a:t>
            </a:r>
            <a:r>
              <a:rPr lang="en-US" sz="3200" dirty="0" err="1"/>
              <a:t>Kneser</a:t>
            </a:r>
            <a:r>
              <a:rPr lang="en-US" sz="3200" dirty="0"/>
              <a:t>-Ney</a:t>
            </a:r>
          </a:p>
          <a:p>
            <a:r>
              <a:rPr lang="en-US" sz="3733" dirty="0"/>
              <a:t>For very large N-grams like the Web:</a:t>
            </a:r>
          </a:p>
          <a:p>
            <a:pPr lvl="1"/>
            <a:r>
              <a:rPr lang="en-US" sz="3200" dirty="0"/>
              <a:t>Stupid </a:t>
            </a:r>
            <a:r>
              <a:rPr lang="en-US" sz="3200" dirty="0" err="1"/>
              <a:t>backoff</a:t>
            </a:r>
            <a:endParaRPr lang="en-US" sz="3200"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a:p>
        </p:txBody>
      </p:sp>
    </p:spTree>
    <p:extLst>
      <p:ext uri="{BB962C8B-B14F-4D97-AF65-F5344CB8AC3E}">
        <p14:creationId xmlns:p14="http://schemas.microsoft.com/office/powerpoint/2010/main" val="19146407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Advanced Language Modeling</a:t>
            </a:r>
            <a:endParaRPr lang="en-US" dirty="0">
              <a:latin typeface="Arial" charset="0"/>
              <a:ea typeface="ＭＳ Ｐゴシック" charset="0"/>
              <a:cs typeface="ＭＳ Ｐゴシック" charset="0"/>
            </a:endParaRPr>
          </a:p>
        </p:txBody>
      </p:sp>
      <p:sp>
        <p:nvSpPr>
          <p:cNvPr id="88066" name="Rectangle 3"/>
          <p:cNvSpPr>
            <a:spLocks noGrp="1" noChangeArrowheads="1"/>
          </p:cNvSpPr>
          <p:nvPr>
            <p:ph type="body" idx="1"/>
          </p:nvPr>
        </p:nvSpPr>
        <p:spPr>
          <a:xfrm>
            <a:off x="406400" y="1803400"/>
            <a:ext cx="9855200" cy="4673600"/>
          </a:xfrm>
        </p:spPr>
        <p:txBody>
          <a:bodyPr/>
          <a:lstStyle/>
          <a:p>
            <a:r>
              <a:rPr lang="en-US" dirty="0" smtClean="0">
                <a:ea typeface="ＭＳ Ｐゴシック" charset="0"/>
                <a:cs typeface="Calibri"/>
              </a:rPr>
              <a:t>Discriminative </a:t>
            </a:r>
            <a:r>
              <a:rPr lang="en-US" dirty="0">
                <a:ea typeface="ＭＳ Ｐゴシック" charset="0"/>
                <a:cs typeface="Calibri"/>
              </a:rPr>
              <a:t>models</a:t>
            </a:r>
            <a:r>
              <a:rPr lang="en-US" dirty="0" smtClean="0">
                <a:ea typeface="ＭＳ Ｐゴシック" charset="0"/>
                <a:cs typeface="Calibri"/>
              </a:rPr>
              <a:t>:</a:t>
            </a:r>
          </a:p>
          <a:p>
            <a:pPr lvl="1"/>
            <a:r>
              <a:rPr lang="en-US" dirty="0" smtClean="0">
                <a:ea typeface="ＭＳ Ｐゴシック" charset="0"/>
                <a:cs typeface="Calibri"/>
              </a:rPr>
              <a:t> </a:t>
            </a:r>
            <a:r>
              <a:rPr lang="en-US" dirty="0">
                <a:ea typeface="ＭＳ Ｐゴシック" charset="0"/>
                <a:cs typeface="Calibri"/>
              </a:rPr>
              <a:t>choose n-gram weights to improve a task, not to fit the  training </a:t>
            </a:r>
            <a:r>
              <a:rPr lang="en-US" dirty="0" smtClean="0">
                <a:ea typeface="ＭＳ Ｐゴシック" charset="0"/>
                <a:cs typeface="Calibri"/>
              </a:rPr>
              <a:t>set</a:t>
            </a:r>
          </a:p>
          <a:p>
            <a:r>
              <a:rPr lang="en-US" dirty="0">
                <a:ea typeface="ＭＳ Ｐゴシック" charset="0"/>
                <a:cs typeface="Calibri"/>
              </a:rPr>
              <a:t>Parsing-based </a:t>
            </a:r>
            <a:r>
              <a:rPr lang="en-US" dirty="0" smtClean="0">
                <a:ea typeface="ＭＳ Ｐゴシック" charset="0"/>
                <a:cs typeface="Calibri"/>
              </a:rPr>
              <a:t>models</a:t>
            </a:r>
            <a:endParaRPr lang="en-US" dirty="0" smtClean="0">
              <a:latin typeface="Calibri"/>
              <a:ea typeface="ＭＳ Ｐゴシック" charset="0"/>
              <a:cs typeface="Calibri"/>
            </a:endParaRPr>
          </a:p>
          <a:p>
            <a:pPr eaLnBrk="1" hangingPunct="1"/>
            <a:r>
              <a:rPr lang="en-US" dirty="0" smtClean="0">
                <a:latin typeface="Calibri"/>
                <a:ea typeface="ＭＳ Ｐゴシック" charset="0"/>
                <a:cs typeface="Calibri"/>
              </a:rPr>
              <a:t>Caching </a:t>
            </a:r>
            <a:r>
              <a:rPr lang="en-US" dirty="0">
                <a:latin typeface="Calibri"/>
                <a:ea typeface="ＭＳ Ｐゴシック" charset="0"/>
                <a:cs typeface="Calibri"/>
              </a:rPr>
              <a:t>Models</a:t>
            </a:r>
          </a:p>
          <a:p>
            <a:pPr lvl="1" eaLnBrk="1" hangingPunct="1"/>
            <a:r>
              <a:rPr lang="en-US" dirty="0" smtClean="0">
                <a:latin typeface="Calibri"/>
                <a:ea typeface="ＭＳ Ｐゴシック" charset="0"/>
                <a:cs typeface="Calibri"/>
              </a:rPr>
              <a:t>Recently used words are more likely to appear</a:t>
            </a:r>
            <a:endParaRPr lang="en-US" dirty="0">
              <a:latin typeface="Calibri"/>
              <a:ea typeface="ＭＳ Ｐゴシック" charset="0"/>
              <a:cs typeface="Calibri"/>
            </a:endParaRPr>
          </a:p>
          <a:p>
            <a:pPr marL="0" indent="0">
              <a:buNone/>
            </a:pPr>
            <a:endParaRPr lang="en-US" sz="2400" dirty="0">
              <a:latin typeface="Calibri"/>
              <a:ea typeface="ＭＳ Ｐゴシック" charset="0"/>
              <a:cs typeface="Calibri"/>
            </a:endParaRPr>
          </a:p>
        </p:txBody>
      </p:sp>
      <p:graphicFrame>
        <p:nvGraphicFramePr>
          <p:cNvPr id="88067" name="Object 2"/>
          <p:cNvGraphicFramePr>
            <a:graphicFrameLocks noChangeAspect="1"/>
          </p:cNvGraphicFramePr>
          <p:nvPr>
            <p:extLst>
              <p:ext uri="{D42A27DB-BD31-4B8C-83A1-F6EECF244321}">
                <p14:modId xmlns:p14="http://schemas.microsoft.com/office/powerpoint/2010/main" val="548548425"/>
              </p:ext>
            </p:extLst>
          </p:nvPr>
        </p:nvGraphicFramePr>
        <p:xfrm>
          <a:off x="2134992" y="4530659"/>
          <a:ext cx="6993467" cy="823175"/>
        </p:xfrm>
        <a:graphic>
          <a:graphicData uri="http://schemas.openxmlformats.org/presentationml/2006/ole">
            <mc:AlternateContent xmlns:mc="http://schemas.openxmlformats.org/markup-compatibility/2006">
              <mc:Choice xmlns:v="urn:schemas-microsoft-com:vml" Requires="v">
                <p:oleObj spid="_x0000_s14416" name="Equation" r:id="rId4" imgW="3670300" imgH="431800" progId="Equation.3">
                  <p:embed/>
                </p:oleObj>
              </mc:Choice>
              <mc:Fallback>
                <p:oleObj name="Equation" r:id="rId4" imgW="3670300" imgH="431800" progId="Equation.3">
                  <p:embed/>
                  <p:pic>
                    <p:nvPicPr>
                      <p:cNvPr id="0" name=""/>
                      <p:cNvPicPr>
                        <a:picLocks noChangeAspect="1" noChangeArrowheads="1"/>
                      </p:cNvPicPr>
                      <p:nvPr/>
                    </p:nvPicPr>
                    <p:blipFill>
                      <a:blip r:embed="rId5"/>
                      <a:srcRect/>
                      <a:stretch>
                        <a:fillRect/>
                      </a:stretch>
                    </p:blipFill>
                    <p:spPr bwMode="auto">
                      <a:xfrm>
                        <a:off x="2134992" y="4530659"/>
                        <a:ext cx="6993467" cy="82317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51352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06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0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5867" dirty="0">
                <a:latin typeface="Lucida Sans" charset="0"/>
                <a:ea typeface="ＭＳ Ｐゴシック" charset="0"/>
                <a:cs typeface="ＭＳ Ｐゴシック" charset="0"/>
              </a:rPr>
              <a:t>Language Modeling</a:t>
            </a:r>
          </a:p>
        </p:txBody>
      </p:sp>
      <p:sp>
        <p:nvSpPr>
          <p:cNvPr id="16387" name="Rectangle 6"/>
          <p:cNvSpPr>
            <a:spLocks noGrp="1" noChangeArrowheads="1"/>
          </p:cNvSpPr>
          <p:nvPr>
            <p:ph type="body" idx="1"/>
          </p:nvPr>
        </p:nvSpPr>
        <p:spPr/>
        <p:txBody>
          <a:bodyPr/>
          <a:lstStyle/>
          <a:p>
            <a:pPr eaLnBrk="1" hangingPunct="1">
              <a:buFont typeface="Times" charset="0"/>
              <a:buNone/>
            </a:pPr>
            <a:r>
              <a:rPr lang="en-US" sz="4267" dirty="0">
                <a:solidFill>
                  <a:srgbClr val="800000"/>
                </a:solidFill>
                <a:latin typeface="Lucida Sans" charset="0"/>
                <a:ea typeface="ＭＳ Ｐゴシック" charset="0"/>
                <a:cs typeface="ＭＳ Ｐゴシック" charset="0"/>
              </a:rPr>
              <a:t>Advanced: </a:t>
            </a:r>
          </a:p>
          <a:p>
            <a:pPr eaLnBrk="1" hangingPunct="1">
              <a:buFont typeface="Times" charset="0"/>
              <a:buNone/>
            </a:pPr>
            <a:r>
              <a:rPr lang="en-US" sz="4267" dirty="0" err="1">
                <a:solidFill>
                  <a:srgbClr val="800000"/>
                </a:solidFill>
                <a:latin typeface="Lucida Sans" charset="0"/>
                <a:ea typeface="ＭＳ Ｐゴシック" charset="0"/>
                <a:cs typeface="ＭＳ Ｐゴシック" charset="0"/>
              </a:rPr>
              <a:t>Kneser</a:t>
            </a:r>
            <a:r>
              <a:rPr lang="en-US" sz="4267" dirty="0">
                <a:solidFill>
                  <a:srgbClr val="800000"/>
                </a:solidFill>
                <a:latin typeface="Lucida Sans" charset="0"/>
                <a:ea typeface="ＭＳ Ｐゴシック" charset="0"/>
                <a:cs typeface="ＭＳ Ｐゴシック" charset="0"/>
              </a:rPr>
              <a:t>-Ney Smoothing</a:t>
            </a:r>
          </a:p>
        </p:txBody>
      </p:sp>
    </p:spTree>
    <p:extLst>
      <p:ext uri="{BB962C8B-B14F-4D97-AF65-F5344CB8AC3E}">
        <p14:creationId xmlns:p14="http://schemas.microsoft.com/office/powerpoint/2010/main" val="10714794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1828800" y="381000"/>
            <a:ext cx="9956800" cy="990600"/>
          </a:xfrm>
        </p:spPr>
        <p:txBody>
          <a:bodyPr>
            <a:normAutofit fontScale="90000"/>
          </a:bodyPr>
          <a:lstStyle/>
          <a:p>
            <a:pPr eaLnBrk="1" hangingPunct="1"/>
            <a:r>
              <a:rPr lang="en-US" dirty="0" smtClean="0">
                <a:latin typeface="Arial" charset="0"/>
                <a:ea typeface="ＭＳ Ｐゴシック" charset="0"/>
                <a:cs typeface="ＭＳ Ｐゴシック" charset="0"/>
              </a:rPr>
              <a:t>Absolute discounting: just subtract a little from each count</a:t>
            </a:r>
            <a:endParaRPr lang="en-US" dirty="0">
              <a:latin typeface="Arial" charset="0"/>
              <a:ea typeface="ＭＳ Ｐゴシック" charset="0"/>
              <a:cs typeface="ＭＳ Ｐゴシック" charset="0"/>
            </a:endParaRPr>
          </a:p>
        </p:txBody>
      </p:sp>
      <p:sp>
        <p:nvSpPr>
          <p:cNvPr id="71682" name="Rectangle 3"/>
          <p:cNvSpPr>
            <a:spLocks noGrp="1" noChangeArrowheads="1"/>
          </p:cNvSpPr>
          <p:nvPr>
            <p:ph type="body" idx="1"/>
          </p:nvPr>
        </p:nvSpPr>
        <p:spPr>
          <a:xfrm>
            <a:off x="304800" y="1600201"/>
            <a:ext cx="7112000" cy="5079999"/>
          </a:xfrm>
        </p:spPr>
        <p:txBody>
          <a:bodyPr>
            <a:normAutofit fontScale="85000" lnSpcReduction="20000"/>
          </a:bodyPr>
          <a:lstStyle/>
          <a:p>
            <a:pPr eaLnBrk="1" hangingPunct="1">
              <a:lnSpc>
                <a:spcPct val="90000"/>
              </a:lnSpc>
            </a:pPr>
            <a:r>
              <a:rPr lang="en-US" dirty="0" smtClean="0">
                <a:latin typeface="Calibri"/>
                <a:ea typeface="ＭＳ Ｐゴシック" charset="0"/>
                <a:cs typeface="Calibri"/>
              </a:rPr>
              <a:t>Suppose we wanted to subtract a little from a count of 4 to save probability mass for the zeros</a:t>
            </a:r>
          </a:p>
          <a:p>
            <a:pPr eaLnBrk="1" hangingPunct="1">
              <a:lnSpc>
                <a:spcPct val="90000"/>
              </a:lnSpc>
            </a:pPr>
            <a:r>
              <a:rPr lang="en-US" dirty="0" smtClean="0">
                <a:latin typeface="Calibri"/>
                <a:ea typeface="ＭＳ Ｐゴシック" charset="0"/>
                <a:cs typeface="Calibri"/>
              </a:rPr>
              <a:t>How much to subtract ?</a:t>
            </a:r>
          </a:p>
          <a:p>
            <a:pPr>
              <a:lnSpc>
                <a:spcPct val="90000"/>
              </a:lnSpc>
            </a:pPr>
            <a:endParaRPr lang="en-US" sz="1600" dirty="0">
              <a:ea typeface="ＭＳ Ｐゴシック" charset="0"/>
              <a:cs typeface="Calibri"/>
            </a:endParaRPr>
          </a:p>
          <a:p>
            <a:pPr>
              <a:lnSpc>
                <a:spcPct val="90000"/>
              </a:lnSpc>
            </a:pPr>
            <a:r>
              <a:rPr lang="en-US" dirty="0" smtClean="0">
                <a:ea typeface="ＭＳ Ｐゴシック" charset="0"/>
                <a:cs typeface="Calibri"/>
              </a:rPr>
              <a:t>Church </a:t>
            </a:r>
            <a:r>
              <a:rPr lang="en-US" dirty="0">
                <a:ea typeface="ＭＳ Ｐゴシック" charset="0"/>
                <a:cs typeface="Calibri"/>
              </a:rPr>
              <a:t>and Gale (1991</a:t>
            </a:r>
            <a:r>
              <a:rPr lang="en-US" dirty="0" smtClean="0">
                <a:ea typeface="ＭＳ Ｐゴシック" charset="0"/>
                <a:cs typeface="Calibri"/>
              </a:rPr>
              <a:t>)’s clever idea</a:t>
            </a:r>
            <a:endParaRPr lang="en-US" dirty="0">
              <a:ea typeface="ＭＳ Ｐゴシック" charset="0"/>
              <a:cs typeface="Calibri"/>
            </a:endParaRPr>
          </a:p>
          <a:p>
            <a:pPr>
              <a:lnSpc>
                <a:spcPct val="90000"/>
              </a:lnSpc>
            </a:pPr>
            <a:r>
              <a:rPr lang="en-US" dirty="0" smtClean="0">
                <a:ea typeface="ＭＳ Ｐゴシック" charset="0"/>
                <a:cs typeface="Calibri"/>
              </a:rPr>
              <a:t>Divide up 22 </a:t>
            </a:r>
            <a:r>
              <a:rPr lang="en-US" dirty="0">
                <a:ea typeface="ＭＳ Ｐゴシック" charset="0"/>
                <a:cs typeface="Calibri"/>
              </a:rPr>
              <a:t>million words of AP </a:t>
            </a:r>
            <a:r>
              <a:rPr lang="en-US" dirty="0" smtClean="0">
                <a:ea typeface="ＭＳ Ｐゴシック" charset="0"/>
                <a:cs typeface="Calibri"/>
              </a:rPr>
              <a:t>Newswire</a:t>
            </a:r>
          </a:p>
          <a:p>
            <a:pPr lvl="1">
              <a:lnSpc>
                <a:spcPct val="90000"/>
              </a:lnSpc>
            </a:pPr>
            <a:r>
              <a:rPr lang="en-US" dirty="0" smtClean="0">
                <a:ea typeface="ＭＳ Ｐゴシック" charset="0"/>
                <a:cs typeface="Calibri"/>
              </a:rPr>
              <a:t>Training and held-out set</a:t>
            </a:r>
          </a:p>
          <a:p>
            <a:pPr lvl="1">
              <a:lnSpc>
                <a:spcPct val="90000"/>
              </a:lnSpc>
            </a:pPr>
            <a:r>
              <a:rPr lang="en-US" dirty="0">
                <a:ea typeface="ＭＳ Ｐゴシック" charset="0"/>
                <a:cs typeface="Calibri"/>
              </a:rPr>
              <a:t>f</a:t>
            </a:r>
            <a:r>
              <a:rPr lang="en-US" dirty="0" smtClean="0">
                <a:ea typeface="ＭＳ Ｐゴシック" charset="0"/>
                <a:cs typeface="Calibri"/>
              </a:rPr>
              <a:t>or each bigram in the training set</a:t>
            </a:r>
          </a:p>
          <a:p>
            <a:pPr lvl="1">
              <a:lnSpc>
                <a:spcPct val="90000"/>
              </a:lnSpc>
            </a:pPr>
            <a:r>
              <a:rPr lang="en-US" dirty="0" smtClean="0">
                <a:ea typeface="ＭＳ Ｐゴシック" charset="0"/>
                <a:cs typeface="Calibri"/>
              </a:rPr>
              <a:t>see the actual count in the held-out set!</a:t>
            </a:r>
            <a:endParaRPr lang="en-US" dirty="0">
              <a:ea typeface="ＭＳ Ｐゴシック" charset="0"/>
              <a:cs typeface="Calibri"/>
            </a:endParaRPr>
          </a:p>
          <a:p>
            <a:pPr eaLnBrk="1" hangingPunct="1">
              <a:lnSpc>
                <a:spcPct val="90000"/>
              </a:lnSpc>
            </a:pPr>
            <a:endParaRPr lang="en-US" sz="2667"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r>
              <a:rPr lang="en-US" sz="2667" dirty="0">
                <a:latin typeface="Calibri"/>
                <a:ea typeface="ＭＳ Ｐゴシック" charset="0"/>
                <a:cs typeface="Calibri"/>
              </a:rPr>
              <a:t>It sure looks like c* = (c - .75)</a:t>
            </a:r>
          </a:p>
          <a:p>
            <a:pPr eaLnBrk="1" hangingPunct="1">
              <a:lnSpc>
                <a:spcPct val="90000"/>
              </a:lnSpc>
            </a:pPr>
            <a:endParaRPr lang="en-US" sz="2667" baseline="-25000" dirty="0">
              <a:latin typeface="Calibri"/>
              <a:ea typeface="ＭＳ Ｐゴシック" charset="0"/>
              <a:cs typeface="Calibri"/>
            </a:endParaRPr>
          </a:p>
          <a:p>
            <a:pPr eaLnBrk="1" hangingPunct="1">
              <a:lnSpc>
                <a:spcPct val="90000"/>
              </a:lnSpc>
            </a:pPr>
            <a:endParaRPr lang="en-US" sz="2667" baseline="-25000" dirty="0">
              <a:latin typeface="Calibri"/>
              <a:ea typeface="ＭＳ Ｐゴシック" charset="0"/>
              <a:cs typeface="Calibri"/>
            </a:endParaRPr>
          </a:p>
          <a:p>
            <a:pPr marL="0" indent="0">
              <a:buNone/>
            </a:pPr>
            <a:endParaRPr lang="en-US" sz="2667" dirty="0">
              <a:latin typeface="Calibri"/>
              <a:ea typeface="ＭＳ Ｐゴシック" charset="0"/>
              <a:cs typeface="Calibri"/>
            </a:endParaRPr>
          </a:p>
          <a:p>
            <a:pPr eaLnBrk="1" hangingPunct="1">
              <a:lnSpc>
                <a:spcPct val="90000"/>
              </a:lnSpc>
            </a:pPr>
            <a:endParaRPr lang="en-US" sz="2667" dirty="0">
              <a:latin typeface="Calibri"/>
              <a:ea typeface="ＭＳ Ｐゴシック" charset="0"/>
              <a:cs typeface="Calibri"/>
            </a:endParaRPr>
          </a:p>
        </p:txBody>
      </p:sp>
      <p:graphicFrame>
        <p:nvGraphicFramePr>
          <p:cNvPr id="1472517" name="Group 5"/>
          <p:cNvGraphicFramePr>
            <a:graphicFrameLocks noGrp="1"/>
          </p:cNvGraphicFramePr>
          <p:nvPr>
            <p:extLst/>
          </p:nvPr>
        </p:nvGraphicFramePr>
        <p:xfrm>
          <a:off x="7823200" y="1600200"/>
          <a:ext cx="4267200" cy="4956048"/>
        </p:xfrm>
        <a:graphic>
          <a:graphicData uri="http://schemas.openxmlformats.org/drawingml/2006/table">
            <a:tbl>
              <a:tblPr/>
              <a:tblGrid>
                <a:gridCol w="1896533"/>
                <a:gridCol w="2370667"/>
              </a:tblGrid>
              <a:tr h="749808">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Bigram count in training</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Bigram count in </a:t>
                      </a:r>
                      <a:r>
                        <a:rPr kumimoji="0" lang="en-US" sz="2400" b="0" i="0" u="none" strike="noStrike" cap="none" normalizeH="0" baseline="0" dirty="0" err="1" smtClean="0">
                          <a:ln>
                            <a:noFill/>
                          </a:ln>
                          <a:solidFill>
                            <a:schemeClr val="tx1"/>
                          </a:solidFill>
                          <a:effectLst/>
                          <a:latin typeface="Calibri"/>
                          <a:ea typeface="ＭＳ Ｐゴシック" charset="-128"/>
                          <a:cs typeface="Calibri"/>
                        </a:rPr>
                        <a:t>heldout</a:t>
                      </a:r>
                      <a:r>
                        <a:rPr kumimoji="0" lang="en-US" sz="2400" b="0" i="0" u="none" strike="noStrike" cap="none" normalizeH="0" baseline="0" dirty="0" smtClean="0">
                          <a:ln>
                            <a:noFill/>
                          </a:ln>
                          <a:solidFill>
                            <a:schemeClr val="tx1"/>
                          </a:solidFill>
                          <a:effectLst/>
                          <a:latin typeface="Calibri"/>
                          <a:ea typeface="ＭＳ Ｐゴシック" charset="-128"/>
                          <a:cs typeface="Calibri"/>
                        </a:rPr>
                        <a:t> set</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.0000270</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0.448</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1.25</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3</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2.24</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charset="-128"/>
                          <a:cs typeface="Calibri"/>
                        </a:rPr>
                        <a:t>4</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3.23</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5</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4.21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6</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5.23</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7</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6.21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8</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7.21</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24">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9</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9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a:ea typeface="ＭＳ Ｐゴシック" charset="-128"/>
                          <a:cs typeface="Calibri"/>
                        </a:rPr>
                        <a:t>8.26</a:t>
                      </a:r>
                      <a:endParaRPr kumimoji="0" lang="en-US" sz="2400" b="0" i="0" u="none" strike="noStrike" cap="none" normalizeH="0" baseline="0" dirty="0">
                        <a:ln>
                          <a:noFill/>
                        </a:ln>
                        <a:solidFill>
                          <a:schemeClr val="tx1"/>
                        </a:solidFill>
                        <a:effectLst/>
                        <a:latin typeface="Calibri"/>
                        <a:ea typeface="ＭＳ Ｐゴシック" charset="-128"/>
                        <a:cs typeface="Calibri"/>
                      </a:endParaRP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87162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68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6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68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68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68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25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2">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2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ＭＳ Ｐゴシック" charset="0"/>
                <a:cs typeface="ＭＳ Ｐゴシック" charset="0"/>
              </a:rPr>
              <a:t>Absolute Discounting Interpolation</a:t>
            </a:r>
            <a:endParaRPr lang="en-US" dirty="0"/>
          </a:p>
        </p:txBody>
      </p:sp>
      <p:sp>
        <p:nvSpPr>
          <p:cNvPr id="3" name="Content Placeholder 2"/>
          <p:cNvSpPr>
            <a:spLocks noGrp="1"/>
          </p:cNvSpPr>
          <p:nvPr>
            <p:ph idx="1"/>
          </p:nvPr>
        </p:nvSpPr>
        <p:spPr>
          <a:xfrm>
            <a:off x="406400" y="1803400"/>
            <a:ext cx="11379200" cy="5054600"/>
          </a:xfrm>
        </p:spPr>
        <p:txBody>
          <a:bodyPr/>
          <a:lstStyle/>
          <a:p>
            <a:r>
              <a:rPr lang="en-US" dirty="0" smtClean="0">
                <a:ea typeface="ＭＳ Ｐゴシック" charset="0"/>
                <a:cs typeface="Calibri"/>
              </a:rPr>
              <a:t>Save ourselves </a:t>
            </a:r>
            <a:r>
              <a:rPr lang="en-US" dirty="0">
                <a:ea typeface="ＭＳ Ｐゴシック" charset="0"/>
                <a:cs typeface="Calibri"/>
              </a:rPr>
              <a:t>some time and just subtract 0.75 (or some d</a:t>
            </a:r>
            <a:r>
              <a:rPr lang="en-US" dirty="0" smtClean="0">
                <a:ea typeface="ＭＳ Ｐゴシック" charset="0"/>
                <a:cs typeface="Calibri"/>
              </a:rPr>
              <a:t>)!</a:t>
            </a: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lvl="1"/>
            <a:endParaRPr lang="en-US" sz="3200" dirty="0">
              <a:ea typeface="ＭＳ Ｐゴシック" charset="0"/>
              <a:cs typeface="Calibri"/>
            </a:endParaRPr>
          </a:p>
          <a:p>
            <a:pPr marL="457189" lvl="1" indent="-457189">
              <a:buClr>
                <a:srgbClr val="CC0000"/>
              </a:buClr>
            </a:pPr>
            <a:r>
              <a:rPr lang="en-US" sz="3200" dirty="0">
                <a:ea typeface="ＭＳ Ｐゴシック" charset="0"/>
                <a:cs typeface="Calibri"/>
              </a:rPr>
              <a:t>(Maybe keeping a couple extra values of d for counts 1 and 2)</a:t>
            </a:r>
            <a:endParaRPr lang="en-US" sz="3733" dirty="0">
              <a:ea typeface="ＭＳ Ｐゴシック" charset="0"/>
              <a:cs typeface="Calibri"/>
            </a:endParaRPr>
          </a:p>
          <a:p>
            <a:r>
              <a:rPr lang="en-US" sz="3733" dirty="0">
                <a:ea typeface="ＭＳ Ｐゴシック" charset="0"/>
                <a:cs typeface="Calibri"/>
              </a:rPr>
              <a:t>But should we really just use the regular unigram P(w)?</a:t>
            </a:r>
            <a:endParaRPr lang="en-US" sz="4800" dirty="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67</a:t>
            </a:fld>
            <a:endParaRPr lang="en-US" dirty="0"/>
          </a:p>
        </p:txBody>
      </p:sp>
      <p:graphicFrame>
        <p:nvGraphicFramePr>
          <p:cNvPr id="6" name="Object 2"/>
          <p:cNvGraphicFramePr>
            <a:graphicFrameLocks noChangeAspect="1"/>
          </p:cNvGraphicFramePr>
          <p:nvPr>
            <p:extLst/>
          </p:nvPr>
        </p:nvGraphicFramePr>
        <p:xfrm>
          <a:off x="529167" y="2921000"/>
          <a:ext cx="10930467" cy="1458384"/>
        </p:xfrm>
        <a:graphic>
          <a:graphicData uri="http://schemas.openxmlformats.org/presentationml/2006/ole">
            <mc:AlternateContent xmlns:mc="http://schemas.openxmlformats.org/markup-compatibility/2006">
              <mc:Choice xmlns:v="urn:schemas-microsoft-com:vml" Requires="v">
                <p:oleObj spid="_x0000_s15440" name="Equation" r:id="rId3" imgW="3238500" imgH="431800" progId="Equation.3">
                  <p:embed/>
                </p:oleObj>
              </mc:Choice>
              <mc:Fallback>
                <p:oleObj name="Equation" r:id="rId3" imgW="3238500" imgH="431800" progId="Equation.3">
                  <p:embed/>
                  <p:pic>
                    <p:nvPicPr>
                      <p:cNvPr id="0" name=""/>
                      <p:cNvPicPr>
                        <a:picLocks noChangeAspect="1" noChangeArrowheads="1"/>
                      </p:cNvPicPr>
                      <p:nvPr/>
                    </p:nvPicPr>
                    <p:blipFill>
                      <a:blip r:embed="rId4"/>
                      <a:srcRect/>
                      <a:stretch>
                        <a:fillRect/>
                      </a:stretch>
                    </p:blipFill>
                    <p:spPr bwMode="auto">
                      <a:xfrm>
                        <a:off x="529167" y="2921000"/>
                        <a:ext cx="10930467" cy="1458384"/>
                      </a:xfrm>
                      <a:prstGeom prst="rect">
                        <a:avLst/>
                      </a:prstGeom>
                      <a:noFill/>
                      <a:ln>
                        <a:noFill/>
                      </a:ln>
                      <a:extLst/>
                    </p:spPr>
                  </p:pic>
                </p:oleObj>
              </mc:Fallback>
            </mc:AlternateContent>
          </a:graphicData>
        </a:graphic>
      </p:graphicFrame>
      <p:sp>
        <p:nvSpPr>
          <p:cNvPr id="5" name="TextBox 4"/>
          <p:cNvSpPr txBox="1"/>
          <p:nvPr/>
        </p:nvSpPr>
        <p:spPr>
          <a:xfrm>
            <a:off x="4876800" y="2514601"/>
            <a:ext cx="2502608" cy="461665"/>
          </a:xfrm>
          <a:prstGeom prst="rect">
            <a:avLst/>
          </a:prstGeom>
          <a:noFill/>
        </p:spPr>
        <p:txBody>
          <a:bodyPr wrap="none" rtlCol="0">
            <a:spAutoFit/>
          </a:bodyPr>
          <a:lstStyle/>
          <a:p>
            <a:r>
              <a:rPr lang="en-US" sz="2400" dirty="0">
                <a:solidFill>
                  <a:srgbClr val="FF0000"/>
                </a:solidFill>
              </a:rPr>
              <a:t>discounted bigram</a:t>
            </a:r>
          </a:p>
        </p:txBody>
      </p:sp>
      <p:sp>
        <p:nvSpPr>
          <p:cNvPr id="7" name="TextBox 6"/>
          <p:cNvSpPr txBox="1"/>
          <p:nvPr/>
        </p:nvSpPr>
        <p:spPr>
          <a:xfrm>
            <a:off x="10464800" y="4155758"/>
            <a:ext cx="1217256" cy="461665"/>
          </a:xfrm>
          <a:prstGeom prst="rect">
            <a:avLst/>
          </a:prstGeom>
          <a:noFill/>
        </p:spPr>
        <p:txBody>
          <a:bodyPr wrap="none" rtlCol="0">
            <a:spAutoFit/>
          </a:bodyPr>
          <a:lstStyle/>
          <a:p>
            <a:r>
              <a:rPr lang="en-US" sz="2400" dirty="0">
                <a:solidFill>
                  <a:srgbClr val="FF0000"/>
                </a:solidFill>
              </a:rPr>
              <a:t>unigram</a:t>
            </a:r>
          </a:p>
        </p:txBody>
      </p:sp>
      <p:sp>
        <p:nvSpPr>
          <p:cNvPr id="8" name="TextBox 7"/>
          <p:cNvSpPr txBox="1"/>
          <p:nvPr/>
        </p:nvSpPr>
        <p:spPr>
          <a:xfrm>
            <a:off x="8737600" y="2616200"/>
            <a:ext cx="2166362" cy="379656"/>
          </a:xfrm>
          <a:prstGeom prst="rect">
            <a:avLst/>
          </a:prstGeom>
          <a:noFill/>
        </p:spPr>
        <p:txBody>
          <a:bodyPr wrap="none" rtlCol="0">
            <a:spAutoFit/>
          </a:bodyPr>
          <a:lstStyle/>
          <a:p>
            <a:r>
              <a:rPr lang="en-US" sz="1867" dirty="0">
                <a:solidFill>
                  <a:srgbClr val="FF0000"/>
                </a:solidFill>
              </a:rPr>
              <a:t>Interpolation weight</a:t>
            </a:r>
          </a:p>
        </p:txBody>
      </p:sp>
      <p:cxnSp>
        <p:nvCxnSpPr>
          <p:cNvPr id="10" name="Straight Arrow Connector 9"/>
          <p:cNvCxnSpPr/>
          <p:nvPr/>
        </p:nvCxnSpPr>
        <p:spPr bwMode="auto">
          <a:xfrm flipH="1">
            <a:off x="9550400" y="3022600"/>
            <a:ext cx="304800" cy="4064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3" name="Straight Arrow Connector 12"/>
          <p:cNvCxnSpPr/>
          <p:nvPr/>
        </p:nvCxnSpPr>
        <p:spPr bwMode="auto">
          <a:xfrm flipH="1" flipV="1">
            <a:off x="10769600" y="3937000"/>
            <a:ext cx="304800" cy="3048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1713373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3"/>
          <p:cNvSpPr>
            <a:spLocks noGrp="1" noChangeArrowheads="1"/>
          </p:cNvSpPr>
          <p:nvPr>
            <p:ph type="body" idx="1"/>
          </p:nvPr>
        </p:nvSpPr>
        <p:spPr>
          <a:xfrm>
            <a:off x="609600" y="1397000"/>
            <a:ext cx="11582400" cy="4445000"/>
          </a:xfrm>
        </p:spPr>
        <p:txBody>
          <a:bodyPr/>
          <a:lstStyle/>
          <a:p>
            <a:pPr eaLnBrk="1" hangingPunct="1"/>
            <a:r>
              <a:rPr lang="en-US" altLang="ja-JP" dirty="0" smtClean="0">
                <a:latin typeface="Calibri"/>
                <a:ea typeface="ＭＳ Ｐゴシック" charset="0"/>
                <a:cs typeface="Calibri"/>
              </a:rPr>
              <a:t>Better estimate for probabilities of lower-order unigrams!</a:t>
            </a:r>
            <a:endParaRPr lang="en-US" altLang="ja-JP" dirty="0">
              <a:latin typeface="Calibri"/>
              <a:ea typeface="ＭＳ Ｐゴシック" charset="0"/>
              <a:cs typeface="Calibri"/>
            </a:endParaRPr>
          </a:p>
          <a:p>
            <a:pPr lvl="1"/>
            <a:r>
              <a:rPr lang="en-US" dirty="0">
                <a:latin typeface="Calibri"/>
                <a:ea typeface="ＭＳ Ｐゴシック" charset="0"/>
                <a:cs typeface="Calibri"/>
              </a:rPr>
              <a:t>Shannon game:  </a:t>
            </a:r>
            <a:r>
              <a:rPr lang="en-US" i="1" dirty="0"/>
              <a:t>I can’t see without my </a:t>
            </a:r>
            <a:r>
              <a:rPr lang="en-US" i="1" dirty="0" smtClean="0"/>
              <a:t>reading</a:t>
            </a:r>
            <a:r>
              <a:rPr lang="en-US" i="1" dirty="0" smtClean="0">
                <a:latin typeface="Calibri"/>
                <a:ea typeface="ＭＳ Ｐゴシック" charset="0"/>
                <a:cs typeface="Calibri"/>
              </a:rPr>
              <a:t>___________</a:t>
            </a:r>
            <a:r>
              <a:rPr lang="en-US" dirty="0">
                <a:latin typeface="Calibri"/>
                <a:ea typeface="ＭＳ Ｐゴシック" charset="0"/>
                <a:cs typeface="Calibri"/>
              </a:rPr>
              <a:t>?</a:t>
            </a:r>
          </a:p>
          <a:p>
            <a:pPr lvl="1" eaLnBrk="1" hangingPunct="1"/>
            <a:r>
              <a:rPr lang="en-US" altLang="ja-JP" dirty="0" smtClean="0">
                <a:latin typeface="Calibri"/>
                <a:ea typeface="ＭＳ Ｐゴシック" charset="0"/>
                <a:cs typeface="Calibri"/>
              </a:rPr>
              <a:t>“Francisco” </a:t>
            </a:r>
            <a:r>
              <a:rPr lang="en-US" altLang="ja-JP" dirty="0">
                <a:latin typeface="Calibri"/>
                <a:ea typeface="ＭＳ Ｐゴシック" charset="0"/>
                <a:cs typeface="Calibri"/>
              </a:rPr>
              <a:t>is more common than </a:t>
            </a:r>
            <a:r>
              <a:rPr lang="en-US" altLang="ja-JP" dirty="0" smtClean="0">
                <a:latin typeface="Calibri"/>
                <a:ea typeface="ＭＳ Ｐゴシック" charset="0"/>
                <a:cs typeface="Calibri"/>
              </a:rPr>
              <a:t>“glasses”</a:t>
            </a:r>
            <a:endParaRPr lang="en-US" altLang="ja-JP" dirty="0">
              <a:latin typeface="Calibri"/>
              <a:ea typeface="ＭＳ Ｐゴシック" charset="0"/>
              <a:cs typeface="Calibri"/>
            </a:endParaRPr>
          </a:p>
          <a:p>
            <a:pPr lvl="1" eaLnBrk="1" hangingPunct="1"/>
            <a:r>
              <a:rPr lang="en-US" dirty="0">
                <a:latin typeface="Calibri"/>
                <a:ea typeface="ＭＳ Ｐゴシック" charset="0"/>
                <a:cs typeface="Calibri"/>
              </a:rPr>
              <a:t>… but </a:t>
            </a:r>
            <a:r>
              <a:rPr lang="en-US" dirty="0" smtClean="0">
                <a:latin typeface="Calibri"/>
                <a:ea typeface="ＭＳ Ｐゴシック" charset="0"/>
                <a:cs typeface="Calibri"/>
              </a:rPr>
              <a:t>“</a:t>
            </a:r>
            <a:r>
              <a:rPr lang="en-US" altLang="ja-JP" dirty="0" smtClean="0">
                <a:latin typeface="Calibri"/>
                <a:ea typeface="ＭＳ Ｐゴシック" charset="0"/>
                <a:cs typeface="Calibri"/>
              </a:rPr>
              <a:t>Francisco” </a:t>
            </a:r>
            <a:r>
              <a:rPr lang="en-US" altLang="ja-JP" dirty="0">
                <a:latin typeface="Calibri"/>
                <a:ea typeface="ＭＳ Ｐゴシック" charset="0"/>
                <a:cs typeface="Calibri"/>
              </a:rPr>
              <a:t>always follows </a:t>
            </a:r>
            <a:r>
              <a:rPr lang="en-US" altLang="ja-JP" dirty="0" smtClean="0">
                <a:latin typeface="Calibri"/>
                <a:ea typeface="ＭＳ Ｐゴシック" charset="0"/>
                <a:cs typeface="Calibri"/>
              </a:rPr>
              <a:t>“San”</a:t>
            </a:r>
          </a:p>
          <a:p>
            <a:r>
              <a:rPr lang="en-US" altLang="ja-JP" dirty="0" smtClean="0">
                <a:latin typeface="Calibri"/>
                <a:ea typeface="ＭＳ Ｐゴシック" charset="0"/>
                <a:cs typeface="Calibri"/>
              </a:rPr>
              <a:t>The unigram is useful exactly when we haven’t seen this bigram!</a:t>
            </a:r>
          </a:p>
          <a:p>
            <a:r>
              <a:rPr lang="en-US" altLang="ja-JP" dirty="0" smtClean="0">
                <a:latin typeface="Calibri"/>
                <a:ea typeface="ＭＳ Ｐゴシック" charset="0"/>
                <a:cs typeface="Calibri"/>
              </a:rPr>
              <a:t>Instead of  P(w): “How likely is w”</a:t>
            </a:r>
          </a:p>
          <a:p>
            <a:r>
              <a:rPr lang="en-US" altLang="ja-JP" dirty="0" err="1" smtClean="0">
                <a:latin typeface="Calibri"/>
                <a:ea typeface="ＭＳ Ｐゴシック" charset="0"/>
                <a:cs typeface="Calibri"/>
              </a:rPr>
              <a:t>P</a:t>
            </a:r>
            <a:r>
              <a:rPr lang="en-US" altLang="ja-JP" baseline="-25000" dirty="0" err="1" smtClean="0">
                <a:latin typeface="Calibri"/>
                <a:ea typeface="ＭＳ Ｐゴシック" charset="0"/>
                <a:cs typeface="Calibri"/>
              </a:rPr>
              <a:t>continuation</a:t>
            </a:r>
            <a:r>
              <a:rPr lang="en-US" altLang="ja-JP" dirty="0" smtClean="0">
                <a:latin typeface="Calibri"/>
                <a:ea typeface="ＭＳ Ｐゴシック" charset="0"/>
                <a:cs typeface="Calibri"/>
              </a:rPr>
              <a:t>(w):  “How likely is w to appear as a novel continuation?</a:t>
            </a:r>
          </a:p>
          <a:p>
            <a:pPr lvl="1"/>
            <a:r>
              <a:rPr lang="en-US" dirty="0" smtClean="0">
                <a:latin typeface="Calibri"/>
                <a:ea typeface="ＭＳ Ｐゴシック" charset="0"/>
                <a:cs typeface="Calibri"/>
              </a:rPr>
              <a:t>For each word, count the number of bigram types it completes</a:t>
            </a:r>
            <a:endParaRPr lang="en-US" dirty="0">
              <a:latin typeface="Calibri"/>
              <a:ea typeface="ＭＳ Ｐゴシック" charset="0"/>
              <a:cs typeface="Calibri"/>
            </a:endParaRPr>
          </a:p>
          <a:p>
            <a:pPr lvl="1" eaLnBrk="1" hangingPunct="1"/>
            <a:r>
              <a:rPr lang="en-US" dirty="0" smtClean="0">
                <a:latin typeface="Calibri"/>
                <a:ea typeface="ＭＳ Ｐゴシック" charset="0"/>
                <a:cs typeface="Calibri"/>
              </a:rPr>
              <a:t>Every </a:t>
            </a:r>
            <a:r>
              <a:rPr lang="en-US" dirty="0">
                <a:latin typeface="Calibri"/>
                <a:ea typeface="ＭＳ Ｐゴシック" charset="0"/>
                <a:cs typeface="Calibri"/>
              </a:rPr>
              <a:t>bigram type was a novel continuation the first time it was seen</a:t>
            </a:r>
          </a:p>
        </p:txBody>
      </p:sp>
      <p:sp>
        <p:nvSpPr>
          <p:cNvPr id="3" name="TextBox 2"/>
          <p:cNvSpPr txBox="1"/>
          <p:nvPr/>
        </p:nvSpPr>
        <p:spPr>
          <a:xfrm>
            <a:off x="8331200" y="1905001"/>
            <a:ext cx="1348446" cy="461665"/>
          </a:xfrm>
          <a:prstGeom prst="rect">
            <a:avLst/>
          </a:prstGeom>
          <a:noFill/>
        </p:spPr>
        <p:txBody>
          <a:bodyPr wrap="none" rtlCol="0">
            <a:spAutoFit/>
          </a:bodyPr>
          <a:lstStyle/>
          <a:p>
            <a:r>
              <a:rPr lang="en-US" sz="2400" i="1" dirty="0">
                <a:solidFill>
                  <a:srgbClr val="3366FF"/>
                </a:solidFill>
              </a:rPr>
              <a:t>Francisco</a:t>
            </a:r>
          </a:p>
        </p:txBody>
      </p:sp>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a:t>
            </a:r>
            <a:endParaRPr lang="en-US" dirty="0">
              <a:latin typeface="Arial" charset="0"/>
              <a:ea typeface="ＭＳ Ｐゴシック" charset="0"/>
              <a:cs typeface="ＭＳ Ｐゴシック" charset="0"/>
            </a:endParaRPr>
          </a:p>
        </p:txBody>
      </p:sp>
      <p:sp>
        <p:nvSpPr>
          <p:cNvPr id="2" name="TextBox 1"/>
          <p:cNvSpPr txBox="1"/>
          <p:nvPr/>
        </p:nvSpPr>
        <p:spPr>
          <a:xfrm>
            <a:off x="8432801" y="1905001"/>
            <a:ext cx="1080745" cy="461665"/>
          </a:xfrm>
          <a:prstGeom prst="rect">
            <a:avLst/>
          </a:prstGeom>
          <a:noFill/>
        </p:spPr>
        <p:txBody>
          <a:bodyPr wrap="none" rtlCol="0">
            <a:spAutoFit/>
          </a:bodyPr>
          <a:lstStyle/>
          <a:p>
            <a:r>
              <a:rPr lang="en-US" sz="2400" i="1" dirty="0">
                <a:solidFill>
                  <a:srgbClr val="3366FF"/>
                </a:solidFill>
              </a:rPr>
              <a:t>glasses</a:t>
            </a:r>
          </a:p>
        </p:txBody>
      </p:sp>
      <p:graphicFrame>
        <p:nvGraphicFramePr>
          <p:cNvPr id="8" name="Object 2"/>
          <p:cNvGraphicFramePr>
            <a:graphicFrameLocks noChangeAspect="1"/>
          </p:cNvGraphicFramePr>
          <p:nvPr>
            <p:extLst/>
          </p:nvPr>
        </p:nvGraphicFramePr>
        <p:xfrm>
          <a:off x="2641601" y="6252634"/>
          <a:ext cx="6140449" cy="605367"/>
        </p:xfrm>
        <a:graphic>
          <a:graphicData uri="http://schemas.openxmlformats.org/presentationml/2006/ole">
            <mc:AlternateContent xmlns:mc="http://schemas.openxmlformats.org/markup-compatibility/2006">
              <mc:Choice xmlns:v="urn:schemas-microsoft-com:vml" Requires="v">
                <p:oleObj spid="_x0000_s16464" name="Equation" r:id="rId4" imgW="2451100" imgH="241300" progId="Equation.3">
                  <p:embed/>
                </p:oleObj>
              </mc:Choice>
              <mc:Fallback>
                <p:oleObj name="Equation" r:id="rId4" imgW="2451100" imgH="241300" progId="Equation.3">
                  <p:embed/>
                  <p:pic>
                    <p:nvPicPr>
                      <p:cNvPr id="0" name=""/>
                      <p:cNvPicPr>
                        <a:picLocks noChangeAspect="1" noChangeArrowheads="1"/>
                      </p:cNvPicPr>
                      <p:nvPr/>
                    </p:nvPicPr>
                    <p:blipFill>
                      <a:blip r:embed="rId5"/>
                      <a:srcRect/>
                      <a:stretch>
                        <a:fillRect/>
                      </a:stretch>
                    </p:blipFill>
                    <p:spPr bwMode="auto">
                      <a:xfrm>
                        <a:off x="2641601" y="6252634"/>
                        <a:ext cx="6140449" cy="60536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412604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II</a:t>
            </a:r>
            <a:endParaRPr lang="en-US" dirty="0">
              <a:latin typeface="Arial" charset="0"/>
              <a:ea typeface="ＭＳ Ｐゴシック" charset="0"/>
              <a:cs typeface="ＭＳ Ｐゴシック" charset="0"/>
            </a:endParaRPr>
          </a:p>
        </p:txBody>
      </p:sp>
      <p:sp>
        <p:nvSpPr>
          <p:cNvPr id="75778" name="Rectangle 3"/>
          <p:cNvSpPr>
            <a:spLocks noGrp="1" noChangeArrowheads="1"/>
          </p:cNvSpPr>
          <p:nvPr>
            <p:ph type="body" idx="1"/>
          </p:nvPr>
        </p:nvSpPr>
        <p:spPr>
          <a:xfrm>
            <a:off x="609600" y="1701800"/>
            <a:ext cx="11379200" cy="4445000"/>
          </a:xfrm>
        </p:spPr>
        <p:txBody>
          <a:bodyPr/>
          <a:lstStyle/>
          <a:p>
            <a:pPr eaLnBrk="1" hangingPunct="1"/>
            <a:r>
              <a:rPr lang="en-US" sz="2667" dirty="0">
                <a:latin typeface="Calibri"/>
                <a:ea typeface="ＭＳ Ｐゴシック" charset="0"/>
                <a:cs typeface="Calibri"/>
              </a:rPr>
              <a:t>How many times does w appear as a novel continuation:</a:t>
            </a:r>
          </a:p>
          <a:p>
            <a:pPr eaLnBrk="1" hangingPunct="1"/>
            <a:endParaRPr lang="en-US" sz="2667" dirty="0">
              <a:latin typeface="Calibri"/>
              <a:ea typeface="ＭＳ Ｐゴシック" charset="0"/>
              <a:cs typeface="Calibri"/>
            </a:endParaRPr>
          </a:p>
          <a:p>
            <a:endParaRPr lang="en-US" sz="2667" dirty="0">
              <a:ea typeface="ＭＳ Ｐゴシック" charset="0"/>
              <a:cs typeface="Calibri"/>
            </a:endParaRPr>
          </a:p>
          <a:p>
            <a:r>
              <a:rPr lang="en-US" sz="2667" dirty="0">
                <a:ea typeface="ＭＳ Ｐゴシック" charset="0"/>
                <a:cs typeface="Calibri"/>
              </a:rPr>
              <a:t>Normalized by the total number of word bigram types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p:graphicFrame>
        <p:nvGraphicFramePr>
          <p:cNvPr id="75779" name="Object 2"/>
          <p:cNvGraphicFramePr>
            <a:graphicFrameLocks noChangeAspect="1"/>
          </p:cNvGraphicFramePr>
          <p:nvPr>
            <p:extLst/>
          </p:nvPr>
        </p:nvGraphicFramePr>
        <p:xfrm>
          <a:off x="1299634" y="4904317"/>
          <a:ext cx="9110133" cy="1572683"/>
        </p:xfrm>
        <a:graphic>
          <a:graphicData uri="http://schemas.openxmlformats.org/presentationml/2006/ole">
            <mc:AlternateContent xmlns:mc="http://schemas.openxmlformats.org/markup-compatibility/2006">
              <mc:Choice xmlns:v="urn:schemas-microsoft-com:vml" Requires="v">
                <p:oleObj spid="_x0000_s17642" name="Equation" r:id="rId4" imgW="2794000" imgH="482600" progId="Equation.3">
                  <p:embed/>
                </p:oleObj>
              </mc:Choice>
              <mc:Fallback>
                <p:oleObj name="Equation" r:id="rId4" imgW="2794000" imgH="482600" progId="Equation.3">
                  <p:embed/>
                  <p:pic>
                    <p:nvPicPr>
                      <p:cNvPr id="0" name=""/>
                      <p:cNvPicPr>
                        <a:picLocks noChangeAspect="1" noChangeArrowheads="1"/>
                      </p:cNvPicPr>
                      <p:nvPr/>
                    </p:nvPicPr>
                    <p:blipFill>
                      <a:blip r:embed="rId5"/>
                      <a:srcRect/>
                      <a:stretch>
                        <a:fillRect/>
                      </a:stretch>
                    </p:blipFill>
                    <p:spPr bwMode="auto">
                      <a:xfrm>
                        <a:off x="1299634" y="4904317"/>
                        <a:ext cx="9110133" cy="1572683"/>
                      </a:xfrm>
                      <a:prstGeom prst="rect">
                        <a:avLst/>
                      </a:prstGeom>
                      <a:noFill/>
                      <a:ln>
                        <a:noFill/>
                      </a:ln>
                      <a:extLst/>
                    </p:spPr>
                  </p:pic>
                </p:oleObj>
              </mc:Fallback>
            </mc:AlternateContent>
          </a:graphicData>
        </a:graphic>
      </p:graphicFrame>
      <p:graphicFrame>
        <p:nvGraphicFramePr>
          <p:cNvPr id="7" name="Object 2"/>
          <p:cNvGraphicFramePr>
            <a:graphicFrameLocks noChangeAspect="1"/>
          </p:cNvGraphicFramePr>
          <p:nvPr>
            <p:extLst/>
          </p:nvPr>
        </p:nvGraphicFramePr>
        <p:xfrm>
          <a:off x="2235201" y="2311401"/>
          <a:ext cx="6140449" cy="605367"/>
        </p:xfrm>
        <a:graphic>
          <a:graphicData uri="http://schemas.openxmlformats.org/presentationml/2006/ole">
            <mc:AlternateContent xmlns:mc="http://schemas.openxmlformats.org/markup-compatibility/2006">
              <mc:Choice xmlns:v="urn:schemas-microsoft-com:vml" Requires="v">
                <p:oleObj spid="_x0000_s17643" name="Equation" r:id="rId6" imgW="2451100" imgH="241300" progId="Equation.3">
                  <p:embed/>
                </p:oleObj>
              </mc:Choice>
              <mc:Fallback>
                <p:oleObj name="Equation" r:id="rId6" imgW="2451100" imgH="241300" progId="Equation.3">
                  <p:embed/>
                  <p:pic>
                    <p:nvPicPr>
                      <p:cNvPr id="0" name=""/>
                      <p:cNvPicPr>
                        <a:picLocks noChangeAspect="1" noChangeArrowheads="1"/>
                      </p:cNvPicPr>
                      <p:nvPr/>
                    </p:nvPicPr>
                    <p:blipFill>
                      <a:blip r:embed="rId7"/>
                      <a:srcRect/>
                      <a:stretch>
                        <a:fillRect/>
                      </a:stretch>
                    </p:blipFill>
                    <p:spPr bwMode="auto">
                      <a:xfrm>
                        <a:off x="2235201" y="2311401"/>
                        <a:ext cx="6140449" cy="605367"/>
                      </a:xfrm>
                      <a:prstGeom prst="rect">
                        <a:avLst/>
                      </a:prstGeom>
                      <a:noFill/>
                      <a:ln>
                        <a:noFill/>
                      </a:ln>
                      <a:extLst/>
                    </p:spPr>
                  </p:pic>
                </p:oleObj>
              </mc:Fallback>
            </mc:AlternateContent>
          </a:graphicData>
        </a:graphic>
      </p:graphicFrame>
      <p:graphicFrame>
        <p:nvGraphicFramePr>
          <p:cNvPr id="4" name="Object 3"/>
          <p:cNvGraphicFramePr>
            <a:graphicFrameLocks noChangeAspect="1"/>
          </p:cNvGraphicFramePr>
          <p:nvPr>
            <p:extLst/>
          </p:nvPr>
        </p:nvGraphicFramePr>
        <p:xfrm>
          <a:off x="2701760" y="3892552"/>
          <a:ext cx="4816640" cy="755649"/>
        </p:xfrm>
        <a:graphic>
          <a:graphicData uri="http://schemas.openxmlformats.org/presentationml/2006/ole">
            <mc:AlternateContent xmlns:mc="http://schemas.openxmlformats.org/markup-compatibility/2006">
              <mc:Choice xmlns:v="urn:schemas-microsoft-com:vml" Requires="v">
                <p:oleObj spid="_x0000_s17644" name="Equation" r:id="rId8" imgW="1701800" imgH="266700" progId="Equation.3">
                  <p:embed/>
                </p:oleObj>
              </mc:Choice>
              <mc:Fallback>
                <p:oleObj name="Equation" r:id="rId8" imgW="1701800" imgH="266700" progId="Equation.3">
                  <p:embed/>
                  <p:pic>
                    <p:nvPicPr>
                      <p:cNvPr id="0" name=""/>
                      <p:cNvPicPr/>
                      <p:nvPr/>
                    </p:nvPicPr>
                    <p:blipFill>
                      <a:blip r:embed="rId9"/>
                      <a:stretch>
                        <a:fillRect/>
                      </a:stretch>
                    </p:blipFill>
                    <p:spPr>
                      <a:xfrm>
                        <a:off x="2701760" y="3892552"/>
                        <a:ext cx="4816640" cy="755649"/>
                      </a:xfrm>
                      <a:prstGeom prst="rect">
                        <a:avLst/>
                      </a:prstGeom>
                    </p:spPr>
                  </p:pic>
                </p:oleObj>
              </mc:Fallback>
            </mc:AlternateContent>
          </a:graphicData>
        </a:graphic>
      </p:graphicFrame>
    </p:spTree>
    <p:extLst>
      <p:ext uri="{BB962C8B-B14F-4D97-AF65-F5344CB8AC3E}">
        <p14:creationId xmlns:p14="http://schemas.microsoft.com/office/powerpoint/2010/main" val="21390098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Tree>
    <p:extLst>
      <p:ext uri="{BB962C8B-B14F-4D97-AF65-F5344CB8AC3E}">
        <p14:creationId xmlns:p14="http://schemas.microsoft.com/office/powerpoint/2010/main" val="1926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1828800" y="381000"/>
            <a:ext cx="9956800" cy="990600"/>
          </a:xfrm>
        </p:spPr>
        <p:txBody>
          <a:bodyPr/>
          <a:lstStyle/>
          <a:p>
            <a:pPr eaLnBrk="1" hangingPunct="1"/>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Smoothing </a:t>
            </a:r>
            <a:r>
              <a:rPr lang="en-US" dirty="0" smtClean="0">
                <a:latin typeface="Arial" charset="0"/>
                <a:ea typeface="ＭＳ Ｐゴシック" charset="0"/>
                <a:cs typeface="ＭＳ Ｐゴシック" charset="0"/>
              </a:rPr>
              <a:t>III</a:t>
            </a:r>
            <a:endParaRPr lang="en-US" dirty="0">
              <a:latin typeface="Arial" charset="0"/>
              <a:ea typeface="ＭＳ Ｐゴシック" charset="0"/>
              <a:cs typeface="ＭＳ Ｐゴシック" charset="0"/>
            </a:endParaRPr>
          </a:p>
        </p:txBody>
      </p:sp>
      <p:sp>
        <p:nvSpPr>
          <p:cNvPr id="75778" name="Rectangle 3"/>
          <p:cNvSpPr>
            <a:spLocks noGrp="1" noChangeArrowheads="1"/>
          </p:cNvSpPr>
          <p:nvPr>
            <p:ph type="body" idx="1"/>
          </p:nvPr>
        </p:nvSpPr>
        <p:spPr>
          <a:xfrm>
            <a:off x="609600" y="1600200"/>
            <a:ext cx="11379200" cy="4445000"/>
          </a:xfrm>
        </p:spPr>
        <p:txBody>
          <a:bodyPr>
            <a:normAutofit lnSpcReduction="10000"/>
          </a:bodyPr>
          <a:lstStyle/>
          <a:p>
            <a:pPr eaLnBrk="1" hangingPunct="1"/>
            <a:r>
              <a:rPr lang="en-US" sz="2667" dirty="0">
                <a:latin typeface="Calibri"/>
                <a:ea typeface="ＭＳ Ｐゴシック" charset="0"/>
                <a:cs typeface="Calibri"/>
              </a:rPr>
              <a:t>Alternative metaphor: The number of  # of word types seen to precede w</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normalized by the # of words preceding all words:</a:t>
            </a: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endParaRPr lang="en-US" sz="2667" dirty="0">
              <a:latin typeface="Calibri"/>
              <a:ea typeface="ＭＳ Ｐゴシック" charset="0"/>
              <a:cs typeface="Calibri"/>
            </a:endParaRPr>
          </a:p>
          <a:p>
            <a:pPr eaLnBrk="1" hangingPunct="1"/>
            <a:r>
              <a:rPr lang="en-US" sz="2667" dirty="0">
                <a:latin typeface="Calibri"/>
                <a:ea typeface="ＭＳ Ｐゴシック" charset="0"/>
                <a:cs typeface="Calibri"/>
              </a:rPr>
              <a:t>A frequent word (Francisco) occurring in only one context (San) will have a low continuation probability</a:t>
            </a: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a:p>
            <a:pPr marL="609585" lvl="1" indent="0">
              <a:buNone/>
            </a:pPr>
            <a:endParaRPr lang="en-US" sz="2133" dirty="0">
              <a:latin typeface="Calibri"/>
              <a:ea typeface="ＭＳ Ｐゴシック" charset="0"/>
              <a:cs typeface="Calibri"/>
            </a:endParaRPr>
          </a:p>
        </p:txBody>
      </p:sp>
      <p:graphicFrame>
        <p:nvGraphicFramePr>
          <p:cNvPr id="11" name="Object 2"/>
          <p:cNvGraphicFramePr>
            <a:graphicFrameLocks noChangeAspect="1"/>
          </p:cNvGraphicFramePr>
          <p:nvPr>
            <p:extLst/>
          </p:nvPr>
        </p:nvGraphicFramePr>
        <p:xfrm>
          <a:off x="1727200" y="3835400"/>
          <a:ext cx="7349067" cy="1593851"/>
        </p:xfrm>
        <a:graphic>
          <a:graphicData uri="http://schemas.openxmlformats.org/presentationml/2006/ole">
            <mc:AlternateContent xmlns:mc="http://schemas.openxmlformats.org/markup-compatibility/2006">
              <mc:Choice xmlns:v="urn:schemas-microsoft-com:vml" Requires="v">
                <p:oleObj spid="_x0000_s18589" name="Equation" r:id="rId4" imgW="2692400" imgH="584200" progId="Equation.3">
                  <p:embed/>
                </p:oleObj>
              </mc:Choice>
              <mc:Fallback>
                <p:oleObj name="Equation" r:id="rId4" imgW="2692400" imgH="584200" progId="Equation.3">
                  <p:embed/>
                  <p:pic>
                    <p:nvPicPr>
                      <p:cNvPr id="0" name=""/>
                      <p:cNvPicPr>
                        <a:picLocks noChangeAspect="1" noChangeArrowheads="1"/>
                      </p:cNvPicPr>
                      <p:nvPr/>
                    </p:nvPicPr>
                    <p:blipFill>
                      <a:blip r:embed="rId5"/>
                      <a:srcRect/>
                      <a:stretch>
                        <a:fillRect/>
                      </a:stretch>
                    </p:blipFill>
                    <p:spPr bwMode="auto">
                      <a:xfrm>
                        <a:off x="1727200" y="3835400"/>
                        <a:ext cx="7349067" cy="1593851"/>
                      </a:xfrm>
                      <a:prstGeom prst="rect">
                        <a:avLst/>
                      </a:prstGeom>
                      <a:noFill/>
                      <a:ln>
                        <a:noFill/>
                      </a:ln>
                      <a:extLst/>
                    </p:spPr>
                  </p:pic>
                </p:oleObj>
              </mc:Fallback>
            </mc:AlternateContent>
          </a:graphicData>
        </a:graphic>
      </p:graphicFrame>
      <p:graphicFrame>
        <p:nvGraphicFramePr>
          <p:cNvPr id="8" name="Object 2"/>
          <p:cNvGraphicFramePr>
            <a:graphicFrameLocks noChangeAspect="1"/>
          </p:cNvGraphicFramePr>
          <p:nvPr>
            <p:extLst/>
          </p:nvPr>
        </p:nvGraphicFramePr>
        <p:xfrm>
          <a:off x="3454400" y="2413000"/>
          <a:ext cx="3829051" cy="609600"/>
        </p:xfrm>
        <a:graphic>
          <a:graphicData uri="http://schemas.openxmlformats.org/presentationml/2006/ole">
            <mc:AlternateContent xmlns:mc="http://schemas.openxmlformats.org/markup-compatibility/2006">
              <mc:Choice xmlns:v="urn:schemas-microsoft-com:vml" Requires="v">
                <p:oleObj spid="_x0000_s18590" name="Equation" r:id="rId6" imgW="1358900" imgH="215900" progId="Equation.3">
                  <p:embed/>
                </p:oleObj>
              </mc:Choice>
              <mc:Fallback>
                <p:oleObj name="Equation" r:id="rId6" imgW="1358900" imgH="215900" progId="Equation.3">
                  <p:embed/>
                  <p:pic>
                    <p:nvPicPr>
                      <p:cNvPr id="0" name=""/>
                      <p:cNvPicPr>
                        <a:picLocks noChangeAspect="1" noChangeArrowheads="1"/>
                      </p:cNvPicPr>
                      <p:nvPr/>
                    </p:nvPicPr>
                    <p:blipFill>
                      <a:blip r:embed="rId7"/>
                      <a:srcRect/>
                      <a:stretch>
                        <a:fillRect/>
                      </a:stretch>
                    </p:blipFill>
                    <p:spPr bwMode="auto">
                      <a:xfrm>
                        <a:off x="3454400" y="2413000"/>
                        <a:ext cx="3829051" cy="6096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865225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a:t>
            </a:r>
            <a:r>
              <a:rPr lang="en-US" dirty="0" smtClean="0">
                <a:latin typeface="Arial" charset="0"/>
                <a:ea typeface="ＭＳ Ｐゴシック" charset="0"/>
                <a:cs typeface="ＭＳ Ｐゴシック" charset="0"/>
              </a:rPr>
              <a:t>Smoothing IV</a:t>
            </a:r>
            <a:endParaRPr lang="en-US" dirty="0"/>
          </a:p>
        </p:txBody>
      </p:sp>
      <p:sp>
        <p:nvSpPr>
          <p:cNvPr id="3" name="Content Placeholder 2"/>
          <p:cNvSpPr>
            <a:spLocks noGrp="1"/>
          </p:cNvSpPr>
          <p:nvPr>
            <p:ph idx="1"/>
          </p:nvPr>
        </p:nvSpPr>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71</a:t>
            </a:fld>
            <a:endParaRPr lang="en-US" dirty="0"/>
          </a:p>
        </p:txBody>
      </p:sp>
      <p:graphicFrame>
        <p:nvGraphicFramePr>
          <p:cNvPr id="5" name="Object 2"/>
          <p:cNvGraphicFramePr>
            <a:graphicFrameLocks noChangeAspect="1"/>
          </p:cNvGraphicFramePr>
          <p:nvPr>
            <p:extLst/>
          </p:nvPr>
        </p:nvGraphicFramePr>
        <p:xfrm>
          <a:off x="535518" y="2006601"/>
          <a:ext cx="10797116" cy="1231900"/>
        </p:xfrm>
        <a:graphic>
          <a:graphicData uri="http://schemas.openxmlformats.org/presentationml/2006/ole">
            <mc:AlternateContent xmlns:mc="http://schemas.openxmlformats.org/markup-compatibility/2006">
              <mc:Choice xmlns:v="urn:schemas-microsoft-com:vml" Requires="v">
                <p:oleObj spid="_x0000_s19613" name="Equation" r:id="rId3" imgW="3784600" imgH="431800" progId="Equation.3">
                  <p:embed/>
                </p:oleObj>
              </mc:Choice>
              <mc:Fallback>
                <p:oleObj name="Equation" r:id="rId3" imgW="3784600" imgH="431800" progId="Equation.3">
                  <p:embed/>
                  <p:pic>
                    <p:nvPicPr>
                      <p:cNvPr id="0" name=""/>
                      <p:cNvPicPr>
                        <a:picLocks noChangeAspect="1" noChangeArrowheads="1"/>
                      </p:cNvPicPr>
                      <p:nvPr/>
                    </p:nvPicPr>
                    <p:blipFill>
                      <a:blip r:embed="rId4"/>
                      <a:srcRect/>
                      <a:stretch>
                        <a:fillRect/>
                      </a:stretch>
                    </p:blipFill>
                    <p:spPr bwMode="auto">
                      <a:xfrm>
                        <a:off x="535518" y="2006601"/>
                        <a:ext cx="10797116" cy="123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8" name="Object 2"/>
          <p:cNvGraphicFramePr>
            <a:graphicFrameLocks noChangeAspect="1"/>
          </p:cNvGraphicFramePr>
          <p:nvPr>
            <p:extLst/>
          </p:nvPr>
        </p:nvGraphicFramePr>
        <p:xfrm>
          <a:off x="2032000" y="4241800"/>
          <a:ext cx="6306320" cy="1244600"/>
        </p:xfrm>
        <a:graphic>
          <a:graphicData uri="http://schemas.openxmlformats.org/presentationml/2006/ole">
            <mc:AlternateContent xmlns:mc="http://schemas.openxmlformats.org/markup-compatibility/2006">
              <mc:Choice xmlns:v="urn:schemas-microsoft-com:vml" Requires="v">
                <p:oleObj spid="_x0000_s19614" name="Equation" r:id="rId5" imgW="2184400" imgH="431800" progId="Equation.3">
                  <p:embed/>
                </p:oleObj>
              </mc:Choice>
              <mc:Fallback>
                <p:oleObj name="Equation" r:id="rId5" imgW="2184400" imgH="431800" progId="Equation.3">
                  <p:embed/>
                  <p:pic>
                    <p:nvPicPr>
                      <p:cNvPr id="0" name=""/>
                      <p:cNvPicPr>
                        <a:picLocks noChangeAspect="1" noChangeArrowheads="1"/>
                      </p:cNvPicPr>
                      <p:nvPr/>
                    </p:nvPicPr>
                    <p:blipFill>
                      <a:blip r:embed="rId6"/>
                      <a:srcRect/>
                      <a:stretch>
                        <a:fillRect/>
                      </a:stretch>
                    </p:blipFill>
                    <p:spPr bwMode="auto">
                      <a:xfrm>
                        <a:off x="2032000" y="4241800"/>
                        <a:ext cx="6306320" cy="1244600"/>
                      </a:xfrm>
                      <a:prstGeom prst="rect">
                        <a:avLst/>
                      </a:prstGeom>
                      <a:noFill/>
                      <a:ln>
                        <a:noFill/>
                      </a:ln>
                      <a:extLst/>
                    </p:spPr>
                  </p:pic>
                </p:oleObj>
              </mc:Fallback>
            </mc:AlternateContent>
          </a:graphicData>
        </a:graphic>
      </p:graphicFrame>
      <p:sp>
        <p:nvSpPr>
          <p:cNvPr id="9" name="TextBox 8"/>
          <p:cNvSpPr txBox="1"/>
          <p:nvPr/>
        </p:nvSpPr>
        <p:spPr>
          <a:xfrm>
            <a:off x="609601" y="3530601"/>
            <a:ext cx="8423075" cy="461665"/>
          </a:xfrm>
          <a:prstGeom prst="rect">
            <a:avLst/>
          </a:prstGeom>
          <a:noFill/>
        </p:spPr>
        <p:txBody>
          <a:bodyPr wrap="none" rtlCol="0">
            <a:spAutoFit/>
          </a:bodyPr>
          <a:lstStyle/>
          <a:p>
            <a:r>
              <a:rPr lang="en-US" sz="2400" dirty="0" err="1"/>
              <a:t>λ</a:t>
            </a:r>
            <a:r>
              <a:rPr lang="en-US" sz="2400" dirty="0"/>
              <a:t> is a normalizing constant; the probability mass we’ve discounted</a:t>
            </a:r>
          </a:p>
        </p:txBody>
      </p:sp>
      <p:sp>
        <p:nvSpPr>
          <p:cNvPr id="6" name="TextBox 5"/>
          <p:cNvSpPr txBox="1"/>
          <p:nvPr/>
        </p:nvSpPr>
        <p:spPr>
          <a:xfrm>
            <a:off x="914401" y="5867400"/>
            <a:ext cx="2870273" cy="420564"/>
          </a:xfrm>
          <a:prstGeom prst="rect">
            <a:avLst/>
          </a:prstGeom>
          <a:noFill/>
        </p:spPr>
        <p:txBody>
          <a:bodyPr wrap="none" rtlCol="0">
            <a:spAutoFit/>
          </a:bodyPr>
          <a:lstStyle/>
          <a:p>
            <a:r>
              <a:rPr lang="en-US" sz="2133" dirty="0">
                <a:solidFill>
                  <a:srgbClr val="FF0000"/>
                </a:solidFill>
              </a:rPr>
              <a:t>the normalized discount</a:t>
            </a:r>
          </a:p>
        </p:txBody>
      </p:sp>
      <p:sp>
        <p:nvSpPr>
          <p:cNvPr id="12" name="TextBox 11"/>
          <p:cNvSpPr txBox="1"/>
          <p:nvPr/>
        </p:nvSpPr>
        <p:spPr>
          <a:xfrm>
            <a:off x="5486400" y="5664200"/>
            <a:ext cx="5892800" cy="954300"/>
          </a:xfrm>
          <a:prstGeom prst="rect">
            <a:avLst/>
          </a:prstGeom>
          <a:noFill/>
        </p:spPr>
        <p:txBody>
          <a:bodyPr wrap="square" rtlCol="0">
            <a:spAutoFit/>
          </a:bodyPr>
          <a:lstStyle/>
          <a:p>
            <a:r>
              <a:rPr lang="en-US" sz="1867" dirty="0">
                <a:solidFill>
                  <a:srgbClr val="FF0000"/>
                </a:solidFill>
              </a:rPr>
              <a:t>The number of word types that can follow w</a:t>
            </a:r>
            <a:r>
              <a:rPr lang="en-US" sz="1867" baseline="-25000" dirty="0">
                <a:solidFill>
                  <a:srgbClr val="FF0000"/>
                </a:solidFill>
              </a:rPr>
              <a:t>i-1</a:t>
            </a:r>
            <a:r>
              <a:rPr lang="en-US" sz="1867" dirty="0">
                <a:solidFill>
                  <a:srgbClr val="FF0000"/>
                </a:solidFill>
              </a:rPr>
              <a:t> </a:t>
            </a:r>
          </a:p>
          <a:p>
            <a:r>
              <a:rPr lang="en-US" sz="1867" dirty="0">
                <a:solidFill>
                  <a:srgbClr val="FF0000"/>
                </a:solidFill>
              </a:rPr>
              <a:t>= # of word types we discounted</a:t>
            </a:r>
          </a:p>
          <a:p>
            <a:r>
              <a:rPr lang="en-US" sz="1867" dirty="0">
                <a:solidFill>
                  <a:srgbClr val="FF0000"/>
                </a:solidFill>
              </a:rPr>
              <a:t>= # of times we applied normalized discount</a:t>
            </a:r>
          </a:p>
        </p:txBody>
      </p:sp>
      <p:cxnSp>
        <p:nvCxnSpPr>
          <p:cNvPr id="14" name="Straight Arrow Connector 13"/>
          <p:cNvCxnSpPr/>
          <p:nvPr/>
        </p:nvCxnSpPr>
        <p:spPr bwMode="auto">
          <a:xfrm flipV="1">
            <a:off x="3149600" y="5257800"/>
            <a:ext cx="4064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cxnSp>
        <p:nvCxnSpPr>
          <p:cNvPr id="16" name="Straight Arrow Connector 15"/>
          <p:cNvCxnSpPr/>
          <p:nvPr/>
        </p:nvCxnSpPr>
        <p:spPr bwMode="auto">
          <a:xfrm flipH="1" flipV="1">
            <a:off x="6197600" y="5257800"/>
            <a:ext cx="101600" cy="508000"/>
          </a:xfrm>
          <a:prstGeom prst="straightConnector1">
            <a:avLst/>
          </a:pr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arrow"/>
          </a:ln>
          <a:effectLst/>
        </p:spPr>
      </p:cxnSp>
    </p:spTree>
    <p:extLst>
      <p:ext uri="{BB962C8B-B14F-4D97-AF65-F5344CB8AC3E}">
        <p14:creationId xmlns:p14="http://schemas.microsoft.com/office/powerpoint/2010/main" val="1854012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charset="0"/>
                <a:ea typeface="ＭＳ Ｐゴシック" charset="0"/>
                <a:cs typeface="ＭＳ Ｐゴシック" charset="0"/>
              </a:rPr>
              <a:t>Kneser</a:t>
            </a:r>
            <a:r>
              <a:rPr lang="en-US" dirty="0">
                <a:latin typeface="Arial" charset="0"/>
                <a:ea typeface="ＭＳ Ｐゴシック" charset="0"/>
                <a:cs typeface="ＭＳ Ｐゴシック" charset="0"/>
              </a:rPr>
              <a:t>-Ney </a:t>
            </a:r>
            <a:r>
              <a:rPr lang="en-US" dirty="0" smtClean="0">
                <a:latin typeface="Arial" charset="0"/>
                <a:ea typeface="ＭＳ Ｐゴシック" charset="0"/>
                <a:cs typeface="ＭＳ Ｐゴシック" charset="0"/>
              </a:rPr>
              <a:t>Smoothing: Recursive formulation</a:t>
            </a:r>
            <a:endParaRPr lang="en-US" dirty="0"/>
          </a:p>
        </p:txBody>
      </p:sp>
      <p:sp>
        <p:nvSpPr>
          <p:cNvPr id="3" name="Content Placeholder 2"/>
          <p:cNvSpPr>
            <a:spLocks noGrp="1"/>
          </p:cNvSpPr>
          <p:nvPr>
            <p:ph idx="1"/>
          </p:nvPr>
        </p:nvSpPr>
        <p:spPr>
          <a:xfrm>
            <a:off x="406400" y="1803400"/>
            <a:ext cx="11379200" cy="4775200"/>
          </a:xfrm>
        </p:spPr>
        <p:txBody>
          <a:bodyPr/>
          <a:lstStyle/>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lvl="1"/>
            <a:endParaRPr lang="en-US" sz="2133" dirty="0">
              <a:ea typeface="ＭＳ Ｐゴシック" charset="0"/>
              <a:cs typeface="Calibri"/>
            </a:endParaRPr>
          </a:p>
          <a:p>
            <a:pPr marL="609585" lvl="1" indent="0">
              <a:buNone/>
            </a:pPr>
            <a:endParaRPr lang="en-US" sz="2133" dirty="0">
              <a:ea typeface="ＭＳ Ｐゴシック" charset="0"/>
              <a:cs typeface="Calibri"/>
            </a:endParaRPr>
          </a:p>
          <a:p>
            <a:pPr lvl="1"/>
            <a:endParaRPr lang="en-US" sz="2133" dirty="0">
              <a:ea typeface="ＭＳ Ｐゴシック" charset="0"/>
              <a:cs typeface="Calibri"/>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72</a:t>
            </a:fld>
            <a:endParaRPr lang="en-US" dirty="0"/>
          </a:p>
        </p:txBody>
      </p:sp>
      <p:graphicFrame>
        <p:nvGraphicFramePr>
          <p:cNvPr id="5" name="Object 2"/>
          <p:cNvGraphicFramePr>
            <a:graphicFrameLocks noChangeAspect="1"/>
          </p:cNvGraphicFramePr>
          <p:nvPr>
            <p:extLst/>
          </p:nvPr>
        </p:nvGraphicFramePr>
        <p:xfrm>
          <a:off x="-27517" y="2156885"/>
          <a:ext cx="11775017" cy="1339849"/>
        </p:xfrm>
        <a:graphic>
          <a:graphicData uri="http://schemas.openxmlformats.org/presentationml/2006/ole">
            <mc:AlternateContent xmlns:mc="http://schemas.openxmlformats.org/markup-compatibility/2006">
              <mc:Choice xmlns:v="urn:schemas-microsoft-com:vml" Requires="v">
                <p:oleObj spid="_x0000_s20637" name="Equation" r:id="rId3" imgW="4127500" imgH="469900" progId="Equation.3">
                  <p:embed/>
                </p:oleObj>
              </mc:Choice>
              <mc:Fallback>
                <p:oleObj name="Equation" r:id="rId3" imgW="4127500" imgH="469900" progId="Equation.3">
                  <p:embed/>
                  <p:pic>
                    <p:nvPicPr>
                      <p:cNvPr id="0" name=""/>
                      <p:cNvPicPr>
                        <a:picLocks noChangeAspect="1" noChangeArrowheads="1"/>
                      </p:cNvPicPr>
                      <p:nvPr/>
                    </p:nvPicPr>
                    <p:blipFill>
                      <a:blip r:embed="rId4"/>
                      <a:srcRect/>
                      <a:stretch>
                        <a:fillRect/>
                      </a:stretch>
                    </p:blipFill>
                    <p:spPr bwMode="auto">
                      <a:xfrm>
                        <a:off x="-27517" y="2156885"/>
                        <a:ext cx="11775017" cy="1339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0" name="Object 2"/>
          <p:cNvGraphicFramePr>
            <a:graphicFrameLocks noChangeAspect="1"/>
          </p:cNvGraphicFramePr>
          <p:nvPr>
            <p:extLst/>
          </p:nvPr>
        </p:nvGraphicFramePr>
        <p:xfrm>
          <a:off x="1684867" y="3894667"/>
          <a:ext cx="8949267" cy="1557867"/>
        </p:xfrm>
        <a:graphic>
          <a:graphicData uri="http://schemas.openxmlformats.org/presentationml/2006/ole">
            <mc:AlternateContent xmlns:mc="http://schemas.openxmlformats.org/markup-compatibility/2006">
              <mc:Choice xmlns:v="urn:schemas-microsoft-com:vml" Requires="v">
                <p:oleObj spid="_x0000_s20638" name="Equation" r:id="rId5" imgW="3136900" imgH="546100" progId="Equation.3">
                  <p:embed/>
                </p:oleObj>
              </mc:Choice>
              <mc:Fallback>
                <p:oleObj name="Equation" r:id="rId5" imgW="3136900" imgH="546100" progId="Equation.3">
                  <p:embed/>
                  <p:pic>
                    <p:nvPicPr>
                      <p:cNvPr id="0" name=""/>
                      <p:cNvPicPr>
                        <a:picLocks noChangeAspect="1" noChangeArrowheads="1"/>
                      </p:cNvPicPr>
                      <p:nvPr/>
                    </p:nvPicPr>
                    <p:blipFill>
                      <a:blip r:embed="rId6"/>
                      <a:srcRect/>
                      <a:stretch>
                        <a:fillRect/>
                      </a:stretch>
                    </p:blipFill>
                    <p:spPr bwMode="auto">
                      <a:xfrm>
                        <a:off x="1684867" y="3894667"/>
                        <a:ext cx="8949267" cy="1557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6" name="TextBox 5"/>
          <p:cNvSpPr txBox="1"/>
          <p:nvPr/>
        </p:nvSpPr>
        <p:spPr>
          <a:xfrm>
            <a:off x="406400" y="5969001"/>
            <a:ext cx="8439554" cy="461665"/>
          </a:xfrm>
          <a:prstGeom prst="rect">
            <a:avLst/>
          </a:prstGeom>
          <a:noFill/>
        </p:spPr>
        <p:txBody>
          <a:bodyPr wrap="none" rtlCol="0">
            <a:spAutoFit/>
          </a:bodyPr>
          <a:lstStyle/>
          <a:p>
            <a:r>
              <a:rPr lang="en-US" sz="2400" dirty="0"/>
              <a:t>Continuation count = Number of unique single word contexts for </a:t>
            </a:r>
            <a:r>
              <a:rPr lang="en-US" sz="2400" dirty="0">
                <a:latin typeface="Wingdings"/>
                <a:ea typeface="Wingdings"/>
                <a:cs typeface="Wingdings"/>
                <a:sym typeface="Wingdings"/>
              </a:rPr>
              <a:t></a:t>
            </a:r>
            <a:endParaRPr lang="en-US" sz="2400" dirty="0"/>
          </a:p>
        </p:txBody>
      </p:sp>
    </p:spTree>
    <p:extLst>
      <p:ext uri="{BB962C8B-B14F-4D97-AF65-F5344CB8AC3E}">
        <p14:creationId xmlns:p14="http://schemas.microsoft.com/office/powerpoint/2010/main" val="981416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Vector Space Semantics</a:t>
            </a:r>
            <a:endParaRPr lang="en-US" dirty="0"/>
          </a:p>
        </p:txBody>
      </p:sp>
      <p:sp>
        <p:nvSpPr>
          <p:cNvPr id="3" name="Subtitle 2"/>
          <p:cNvSpPr>
            <a:spLocks noGrp="1"/>
          </p:cNvSpPr>
          <p:nvPr>
            <p:ph type="subTitle" idx="1"/>
          </p:nvPr>
        </p:nvSpPr>
        <p:spPr/>
        <p:txBody>
          <a:bodyPr/>
          <a:lstStyle/>
          <a:p>
            <a:r>
              <a:rPr lang="en-US" dirty="0" smtClean="0"/>
              <a:t>Read Chapter 6 in the draft 3</a:t>
            </a:r>
            <a:r>
              <a:rPr lang="en-US" baseline="30000" dirty="0" smtClean="0"/>
              <a:t>rd</a:t>
            </a:r>
            <a:r>
              <a:rPr lang="en-US" dirty="0" smtClean="0"/>
              <a:t> edition of </a:t>
            </a:r>
            <a:r>
              <a:rPr lang="en-US" dirty="0" err="1" smtClean="0"/>
              <a:t>Jurafsky</a:t>
            </a:r>
            <a:r>
              <a:rPr lang="en-US" dirty="0" smtClean="0"/>
              <a:t> and Martin</a:t>
            </a:r>
            <a:endParaRPr lang="en-US" dirty="0"/>
          </a:p>
        </p:txBody>
      </p:sp>
    </p:spTree>
    <p:extLst>
      <p:ext uri="{BB962C8B-B14F-4D97-AF65-F5344CB8AC3E}">
        <p14:creationId xmlns:p14="http://schemas.microsoft.com/office/powerpoint/2010/main" val="9609773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07927F-2600-7A4D-B368-5069E69F7A52}"/>
              </a:ext>
            </a:extLst>
          </p:cNvPr>
          <p:cNvSpPr>
            <a:spLocks noGrp="1"/>
          </p:cNvSpPr>
          <p:nvPr>
            <p:ph type="title"/>
          </p:nvPr>
        </p:nvSpPr>
        <p:spPr/>
        <p:txBody>
          <a:bodyPr/>
          <a:lstStyle/>
          <a:p>
            <a:r>
              <a:rPr lang="en-US" dirty="0"/>
              <a:t>What does </a:t>
            </a:r>
            <a:r>
              <a:rPr lang="en-US" dirty="0" err="1"/>
              <a:t>ongchoi</a:t>
            </a:r>
            <a:r>
              <a:rPr lang="en-US" dirty="0"/>
              <a:t> mean?</a:t>
            </a:r>
          </a:p>
        </p:txBody>
      </p:sp>
      <p:sp>
        <p:nvSpPr>
          <p:cNvPr id="3" name="Content Placeholder 2">
            <a:extLst>
              <a:ext uri="{FF2B5EF4-FFF2-40B4-BE49-F238E27FC236}">
                <a16:creationId xmlns="" xmlns:a16="http://schemas.microsoft.com/office/drawing/2014/main" id="{CA157E7B-DC19-F34F-9290-2382F44E2777}"/>
              </a:ext>
            </a:extLst>
          </p:cNvPr>
          <p:cNvSpPr>
            <a:spLocks noGrp="1"/>
          </p:cNvSpPr>
          <p:nvPr>
            <p:ph idx="1"/>
          </p:nvPr>
        </p:nvSpPr>
        <p:spPr>
          <a:xfrm>
            <a:off x="1206500" y="1845734"/>
            <a:ext cx="9715500" cy="4631266"/>
          </a:xfrm>
        </p:spPr>
        <p:txBody>
          <a:bodyPr>
            <a:normAutofit/>
          </a:bodyPr>
          <a:lstStyle/>
          <a:p>
            <a:pPr marL="123825" indent="0">
              <a:buNone/>
            </a:pPr>
            <a:r>
              <a:rPr lang="en-US" dirty="0"/>
              <a:t>Suppose you see these sentences:</a:t>
            </a:r>
          </a:p>
          <a:p>
            <a:pPr marL="123825" indent="0">
              <a:lnSpc>
                <a:spcPct val="80000"/>
              </a:lnSpc>
              <a:buNone/>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123825" indent="0">
              <a:lnSpc>
                <a:spcPct val="80000"/>
              </a:lnSpc>
              <a:buNone/>
            </a:pPr>
            <a:r>
              <a:rPr lang="en-US" sz="2400" dirty="0"/>
              <a:t>Ong </a:t>
            </a:r>
            <a:r>
              <a:rPr lang="en-US" sz="2400" dirty="0" err="1"/>
              <a:t>choi</a:t>
            </a:r>
            <a:r>
              <a:rPr lang="en-US" sz="2400" dirty="0"/>
              <a:t> is superb </a:t>
            </a:r>
            <a:r>
              <a:rPr lang="en-US" sz="2400" b="1" dirty="0"/>
              <a:t>over rice</a:t>
            </a:r>
          </a:p>
          <a:p>
            <a:pPr marL="123825" indent="0">
              <a:lnSpc>
                <a:spcPct val="80000"/>
              </a:lnSpc>
              <a:buNone/>
            </a:pPr>
            <a:r>
              <a:rPr lang="en-US" sz="2400" dirty="0"/>
              <a:t>Ong </a:t>
            </a:r>
            <a:r>
              <a:rPr lang="en-US" sz="2400" dirty="0" err="1"/>
              <a:t>choi</a:t>
            </a:r>
            <a:r>
              <a:rPr lang="en-US" sz="2400" dirty="0"/>
              <a:t> </a:t>
            </a:r>
            <a:r>
              <a:rPr lang="en-US" sz="2400" b="1" dirty="0"/>
              <a:t>leaves</a:t>
            </a:r>
            <a:r>
              <a:rPr lang="en-US" sz="2400" dirty="0"/>
              <a:t> with salty sauces</a:t>
            </a:r>
          </a:p>
          <a:p>
            <a:pPr marL="0" indent="0">
              <a:buNone/>
            </a:pPr>
            <a:r>
              <a:rPr lang="en-US" dirty="0"/>
              <a:t>And you've also seen these:</a:t>
            </a:r>
          </a:p>
          <a:p>
            <a:pPr marL="123825" indent="0">
              <a:lnSpc>
                <a:spcPct val="80000"/>
              </a:lnSpc>
              <a:buNone/>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123825" indent="0">
              <a:lnSpc>
                <a:spcPct val="80000"/>
              </a:lnSpc>
              <a:buNone/>
            </a:pPr>
            <a:r>
              <a:rPr lang="en-US" sz="2400" dirty="0"/>
              <a:t>Chard stems and </a:t>
            </a:r>
            <a:r>
              <a:rPr lang="en-US" sz="2400" b="1" dirty="0"/>
              <a:t>leaves</a:t>
            </a:r>
            <a:r>
              <a:rPr lang="en-US" sz="2400" dirty="0"/>
              <a:t> are </a:t>
            </a:r>
            <a:r>
              <a:rPr lang="en-US" sz="2400" b="1" dirty="0"/>
              <a:t>delicious</a:t>
            </a:r>
          </a:p>
          <a:p>
            <a:pPr marL="123825" indent="0">
              <a:lnSpc>
                <a:spcPct val="80000"/>
              </a:lnSpc>
              <a:buNone/>
            </a:pPr>
            <a:r>
              <a:rPr lang="en-US" sz="2400" dirty="0"/>
              <a:t>Collard greens and other </a:t>
            </a:r>
            <a:r>
              <a:rPr lang="en-US" sz="2400" b="1" dirty="0"/>
              <a:t>salty</a:t>
            </a:r>
            <a:r>
              <a:rPr lang="en-US" sz="2400" dirty="0"/>
              <a:t> leafy greens</a:t>
            </a:r>
          </a:p>
          <a:p>
            <a:pPr marL="0" indent="0">
              <a:buNone/>
            </a:pPr>
            <a:r>
              <a:rPr lang="en-US" dirty="0"/>
              <a:t>Conclusion:</a:t>
            </a:r>
          </a:p>
          <a:p>
            <a:pPr marL="457200" lvl="1" indent="0">
              <a:buNone/>
            </a:pPr>
            <a:r>
              <a:rPr lang="en-US" dirty="0" err="1"/>
              <a:t>Ongchoi</a:t>
            </a:r>
            <a:r>
              <a:rPr lang="en-US" dirty="0"/>
              <a:t> is a leafy green like spinach, chard, or collard greens</a:t>
            </a:r>
          </a:p>
          <a:p>
            <a:pPr marL="0" indent="0">
              <a:buNone/>
            </a:pPr>
            <a:endParaRPr lang="en-US" dirty="0"/>
          </a:p>
        </p:txBody>
      </p:sp>
    </p:spTree>
    <p:extLst>
      <p:ext uri="{BB962C8B-B14F-4D97-AF65-F5344CB8AC3E}">
        <p14:creationId xmlns:p14="http://schemas.microsoft.com/office/powerpoint/2010/main" val="156450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47BC9D-C67D-D74D-AC6B-B7F1F9CA05F0}"/>
              </a:ext>
            </a:extLst>
          </p:cNvPr>
          <p:cNvSpPr>
            <a:spLocks noGrp="1"/>
          </p:cNvSpPr>
          <p:nvPr>
            <p:ph type="title"/>
          </p:nvPr>
        </p:nvSpPr>
        <p:spPr/>
        <p:txBody>
          <a:bodyPr>
            <a:normAutofit/>
          </a:bodyPr>
          <a:lstStyle/>
          <a:p>
            <a:r>
              <a:rPr lang="en-US" dirty="0"/>
              <a:t>Ong </a:t>
            </a:r>
            <a:r>
              <a:rPr lang="en-US" dirty="0" err="1"/>
              <a:t>choi</a:t>
            </a:r>
            <a:r>
              <a:rPr lang="en-US" dirty="0"/>
              <a:t>: </a:t>
            </a:r>
            <a:r>
              <a:rPr lang="en-US" i="1" dirty="0"/>
              <a:t>Ipomoea </a:t>
            </a:r>
            <a:r>
              <a:rPr lang="en-US" i="1" dirty="0" err="1"/>
              <a:t>aquatica</a:t>
            </a:r>
            <a:r>
              <a:rPr lang="en-US" i="1" dirty="0"/>
              <a:t> </a:t>
            </a:r>
            <a:br>
              <a:rPr lang="en-US" i="1" dirty="0"/>
            </a:br>
            <a:r>
              <a:rPr lang="en-US" i="1" dirty="0"/>
              <a:t>"Water Spinach"</a:t>
            </a:r>
            <a:endParaRPr lang="en-US" dirty="0"/>
          </a:p>
        </p:txBody>
      </p:sp>
      <p:pic>
        <p:nvPicPr>
          <p:cNvPr id="5" name="Content Placeholder 4">
            <a:extLst>
              <a:ext uri="{FF2B5EF4-FFF2-40B4-BE49-F238E27FC236}">
                <a16:creationId xmlns="" xmlns:a16="http://schemas.microsoft.com/office/drawing/2014/main" id="{1023B201-95EA-D042-8357-5FC3688E6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1" y="1737361"/>
            <a:ext cx="5680075" cy="4721102"/>
          </a:xfrm>
        </p:spPr>
      </p:pic>
      <p:sp>
        <p:nvSpPr>
          <p:cNvPr id="6" name="TextBox 5">
            <a:extLst>
              <a:ext uri="{FF2B5EF4-FFF2-40B4-BE49-F238E27FC236}">
                <a16:creationId xmlns=""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Tree>
    <p:extLst>
      <p:ext uri="{BB962C8B-B14F-4D97-AF65-F5344CB8AC3E}">
        <p14:creationId xmlns:p14="http://schemas.microsoft.com/office/powerpoint/2010/main" val="9060824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optometry4.jpg" descr="optometry4.jpg"/>
          <p:cNvPicPr>
            <a:picLocks/>
          </p:cNvPicPr>
          <p:nvPr/>
        </p:nvPicPr>
        <p:blipFill>
          <a:blip r:embed="rId2">
            <a:extLst/>
          </a:blip>
          <a:stretch>
            <a:fillRect/>
          </a:stretch>
        </p:blipFill>
        <p:spPr>
          <a:xfrm>
            <a:off x="6613922" y="1902023"/>
            <a:ext cx="3893344" cy="2803922"/>
          </a:xfrm>
          <a:prstGeom prst="rect">
            <a:avLst/>
          </a:prstGeom>
          <a:effectLst>
            <a:outerShdw blurRad="254000" dist="254000" dir="5400000" rotWithShape="0">
              <a:srgbClr val="000000">
                <a:alpha val="75000"/>
              </a:srgbClr>
            </a:outerShdw>
            <a:reflection stA="72556" endPos="40000" dir="5400000" sy="-100000" algn="bl" rotWithShape="0"/>
          </a:effectLst>
        </p:spPr>
      </p:pic>
      <p:sp>
        <p:nvSpPr>
          <p:cNvPr id="39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type="body" idx="1"/>
          </p:nvPr>
        </p:nvSpPr>
        <p:spPr>
          <a:xfrm>
            <a:off x="1711523" y="1232297"/>
            <a:ext cx="4982766" cy="5581055"/>
          </a:xfrm>
          <a:prstGeom prst="rect">
            <a:avLst/>
          </a:prstGeom>
        </p:spPr>
        <p:txBody>
          <a:bodyPr>
            <a:normAutofit fontScale="85000" lnSpcReduction="10000"/>
          </a:bodyPr>
          <a:lstStyle/>
          <a:p>
            <a:pPr algn="l" defTabSz="386106">
              <a:defRPr sz="2632">
                <a:latin typeface="+mj-lt"/>
                <a:ea typeface="+mj-ea"/>
                <a:cs typeface="+mj-cs"/>
                <a:sym typeface="Helvetica Neue Light"/>
              </a:defRPr>
            </a:pPr>
            <a:r>
              <a:t>If we consider </a:t>
            </a:r>
            <a:r>
              <a:rPr>
                <a:latin typeface="Helvetica Neue"/>
                <a:ea typeface="Helvetica Neue"/>
                <a:cs typeface="Helvetica Neue"/>
                <a:sym typeface="Helvetica Neue"/>
              </a:rPr>
              <a:t>optometrist</a:t>
            </a:r>
            <a:r>
              <a:t> and </a:t>
            </a:r>
            <a:r>
              <a:rPr>
                <a:latin typeface="Helvetica Neue"/>
                <a:ea typeface="Helvetica Neue"/>
                <a:cs typeface="Helvetica Neue"/>
                <a:sym typeface="Helvetica Neue"/>
              </a:rPr>
              <a:t>eye-doctor</a:t>
            </a:r>
            <a:r>
              <a:t> we find that, as our corpus of utterances grows, these two occur in almost the same environments.  In contrast, there are many sentence environments in which </a:t>
            </a:r>
            <a:r>
              <a:rPr>
                <a:latin typeface="Helvetica Neue"/>
                <a:ea typeface="Helvetica Neue"/>
                <a:cs typeface="Helvetica Neue"/>
                <a:sym typeface="Helvetica Neue"/>
              </a:rPr>
              <a:t>optometrist</a:t>
            </a:r>
            <a:r>
              <a:t> occurs but </a:t>
            </a:r>
            <a:r>
              <a:rPr>
                <a:latin typeface="Helvetica Neue"/>
                <a:ea typeface="Helvetica Neue"/>
                <a:cs typeface="Helvetica Neue"/>
                <a:sym typeface="Helvetica Neue"/>
              </a:rPr>
              <a:t>lawyer</a:t>
            </a:r>
            <a:r>
              <a:t> does not...</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It is a question of the relative frequency of such environments, and of what we will obtain if we ask an informant to substitute any word he wishes for </a:t>
            </a:r>
            <a:r>
              <a:rPr>
                <a:latin typeface="Helvetica Neue"/>
                <a:ea typeface="Helvetica Neue"/>
                <a:cs typeface="Helvetica Neue"/>
                <a:sym typeface="Helvetica Neue"/>
              </a:rPr>
              <a:t>oculist</a:t>
            </a:r>
            <a:r>
              <a:t> (not asking what words have the same meaning).  </a:t>
            </a:r>
          </a:p>
          <a:p>
            <a:pPr algn="l" defTabSz="386106">
              <a:defRPr sz="2632">
                <a:latin typeface="+mj-lt"/>
                <a:ea typeface="+mj-ea"/>
                <a:cs typeface="+mj-cs"/>
                <a:sym typeface="Helvetica Neue Light"/>
              </a:defRPr>
            </a:pPr>
            <a:endParaRPr/>
          </a:p>
          <a:p>
            <a:pPr algn="l" defTabSz="386106">
              <a:defRPr sz="2632">
                <a:latin typeface="+mj-lt"/>
                <a:ea typeface="+mj-ea"/>
                <a:cs typeface="+mj-cs"/>
                <a:sym typeface="Helvetica Neue Light"/>
              </a:defRPr>
            </a:pPr>
            <a:r>
              <a:t>These and similar tests all measure the probability of particular environments occurring with particular elements...  If A and B have almost identical environments we say that they are synonyms.</a:t>
            </a:r>
          </a:p>
          <a:p>
            <a:pPr algn="r" defTabSz="386106">
              <a:defRPr sz="2632">
                <a:latin typeface="+mj-lt"/>
                <a:ea typeface="+mj-ea"/>
                <a:cs typeface="+mj-cs"/>
                <a:sym typeface="Helvetica Neue Light"/>
              </a:defRPr>
            </a:pPr>
            <a:r>
              <a:t>–Zellig Harris (1954)</a:t>
            </a:r>
          </a:p>
        </p:txBody>
      </p:sp>
      <p:sp>
        <p:nvSpPr>
          <p:cNvPr id="393" name="Distributional Hypothesis"/>
          <p:cNvSpPr txBox="1">
            <a:spLocks noGrp="1"/>
          </p:cNvSpPr>
          <p:nvPr>
            <p:ph type="title"/>
          </p:nvPr>
        </p:nvSpPr>
        <p:spPr>
          <a:xfrm>
            <a:off x="2425899" y="312539"/>
            <a:ext cx="7340203" cy="785813"/>
          </a:xfrm>
          <a:prstGeom prst="rect">
            <a:avLst/>
          </a:prstGeom>
        </p:spPr>
        <p:txBody>
          <a:bodyPr/>
          <a:lstStyle>
            <a:lvl1pPr>
              <a:defRPr>
                <a:latin typeface="+mj-lt"/>
                <a:ea typeface="+mj-ea"/>
                <a:cs typeface="+mj-cs"/>
                <a:sym typeface="Helvetica Neue Light"/>
              </a:defRPr>
            </a:lvl1pPr>
          </a:lstStyle>
          <a:p>
            <a:r>
              <a:t>Distributional Hypothesis</a:t>
            </a:r>
          </a:p>
        </p:txBody>
      </p:sp>
    </p:spTree>
    <p:extLst>
      <p:ext uri="{BB962C8B-B14F-4D97-AF65-F5344CB8AC3E}">
        <p14:creationId xmlns:p14="http://schemas.microsoft.com/office/powerpoint/2010/main" val="606021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92">
                                            <p:bg/>
                                          </p:spTgt>
                                        </p:tgtEl>
                                        <p:attrNameLst>
                                          <p:attrName>style.visibility</p:attrName>
                                        </p:attrNameLst>
                                      </p:cBhvr>
                                      <p:to>
                                        <p:strVal val="visible"/>
                                      </p:to>
                                    </p:set>
                                    <p:animEffect transition="in" filter="dissolve">
                                      <p:cBhvr>
                                        <p:cTn id="7" dur="1000"/>
                                        <p:tgtEl>
                                          <p:spTgt spid="392">
                                            <p:bg/>
                                          </p:spTgt>
                                        </p:tgtEl>
                                      </p:cBhvr>
                                    </p:animEffect>
                                  </p:childTnLst>
                                </p:cTn>
                              </p:par>
                              <p:par>
                                <p:cTn id="8" presetID="9" presetClass="entr" presetSubtype="0" fill="hold" grpId="0" nodeType="withEffect">
                                  <p:stCondLst>
                                    <p:cond delay="0"/>
                                  </p:stCondLst>
                                  <p:iterate>
                                    <p:tmAbs val="0"/>
                                  </p:iterate>
                                  <p:childTnLst>
                                    <p:set>
                                      <p:cBhvr>
                                        <p:cTn id="9" fill="hold"/>
                                        <p:tgtEl>
                                          <p:spTgt spid="392">
                                            <p:txEl>
                                              <p:pRg st="0" end="0"/>
                                            </p:txEl>
                                          </p:spTgt>
                                        </p:tgtEl>
                                        <p:attrNameLst>
                                          <p:attrName>style.visibility</p:attrName>
                                        </p:attrNameLst>
                                      </p:cBhvr>
                                      <p:to>
                                        <p:strVal val="visible"/>
                                      </p:to>
                                    </p:set>
                                    <p:animEffect transition="in" filter="dissolve">
                                      <p:cBhvr>
                                        <p:cTn id="10" dur="1000"/>
                                        <p:tgtEl>
                                          <p:spTgt spid="392">
                                            <p:txEl>
                                              <p:pRg st="0" end="0"/>
                                            </p:txEl>
                                          </p:spTgt>
                                        </p:tgtEl>
                                      </p:cBhvr>
                                    </p:animEffect>
                                  </p:childTnLst>
                                </p:cTn>
                              </p:par>
                            </p:childTnLst>
                          </p:cTn>
                        </p:par>
                        <p:par>
                          <p:cTn id="11" fill="hold">
                            <p:stCondLst>
                              <p:cond delay="1000"/>
                            </p:stCondLst>
                            <p:childTnLst>
                              <p:par>
                                <p:cTn id="12" presetID="9" presetClass="entr" fill="hold" grpId="0" nodeType="afterEffect">
                                  <p:stCondLst>
                                    <p:cond delay="0"/>
                                  </p:stCondLst>
                                  <p:iterate>
                                    <p:tmAbs val="0"/>
                                  </p:iterate>
                                  <p:childTnLst>
                                    <p:set>
                                      <p:cBhvr>
                                        <p:cTn id="13" fill="hold"/>
                                        <p:tgtEl>
                                          <p:spTgt spid="392">
                                            <p:txEl>
                                              <p:pRg st="1" end="1"/>
                                            </p:txEl>
                                          </p:spTgt>
                                        </p:tgtEl>
                                        <p:attrNameLst>
                                          <p:attrName>style.visibility</p:attrName>
                                        </p:attrNameLst>
                                      </p:cBhvr>
                                      <p:to>
                                        <p:strVal val="visible"/>
                                      </p:to>
                                    </p:set>
                                    <p:animEffect transition="in" filter="dissolve">
                                      <p:cBhvr>
                                        <p:cTn id="14" dur="1000"/>
                                        <p:tgtEl>
                                          <p:spTgt spid="392">
                                            <p:txEl>
                                              <p:pRg st="1" end="1"/>
                                            </p:txEl>
                                          </p:spTgt>
                                        </p:tgtEl>
                                      </p:cBhvr>
                                    </p:animEffect>
                                  </p:childTnLst>
                                </p:cTn>
                              </p:par>
                            </p:childTnLst>
                          </p:cTn>
                        </p:par>
                        <p:par>
                          <p:cTn id="15" fill="hold">
                            <p:stCondLst>
                              <p:cond delay="2000"/>
                            </p:stCondLst>
                            <p:childTnLst>
                              <p:par>
                                <p:cTn id="16" presetID="9" presetClass="entr" fill="hold" grpId="0" nodeType="afterEffect">
                                  <p:stCondLst>
                                    <p:cond delay="0"/>
                                  </p:stCondLst>
                                  <p:iterate>
                                    <p:tmAbs val="0"/>
                                  </p:iterate>
                                  <p:childTnLst>
                                    <p:set>
                                      <p:cBhvr>
                                        <p:cTn id="17" fill="hold"/>
                                        <p:tgtEl>
                                          <p:spTgt spid="392">
                                            <p:txEl>
                                              <p:pRg st="2" end="2"/>
                                            </p:txEl>
                                          </p:spTgt>
                                        </p:tgtEl>
                                        <p:attrNameLst>
                                          <p:attrName>style.visibility</p:attrName>
                                        </p:attrNameLst>
                                      </p:cBhvr>
                                      <p:to>
                                        <p:strVal val="visible"/>
                                      </p:to>
                                    </p:set>
                                    <p:animEffect transition="in" filter="dissolve">
                                      <p:cBhvr>
                                        <p:cTn id="18" dur="1000"/>
                                        <p:tgtEl>
                                          <p:spTgt spid="392">
                                            <p:txEl>
                                              <p:pRg st="2" end="2"/>
                                            </p:txEl>
                                          </p:spTgt>
                                        </p:tgtEl>
                                      </p:cBhvr>
                                    </p:animEffect>
                                  </p:childTnLst>
                                </p:cTn>
                              </p:par>
                            </p:childTnLst>
                          </p:cTn>
                        </p:par>
                        <p:par>
                          <p:cTn id="19" fill="hold">
                            <p:stCondLst>
                              <p:cond delay="3000"/>
                            </p:stCondLst>
                            <p:childTnLst>
                              <p:par>
                                <p:cTn id="20" presetID="9" presetClass="entr" fill="hold" grpId="0" nodeType="afterEffect">
                                  <p:stCondLst>
                                    <p:cond delay="0"/>
                                  </p:stCondLst>
                                  <p:iterate>
                                    <p:tmAbs val="0"/>
                                  </p:iterate>
                                  <p:childTnLst>
                                    <p:set>
                                      <p:cBhvr>
                                        <p:cTn id="21" fill="hold"/>
                                        <p:tgtEl>
                                          <p:spTgt spid="392">
                                            <p:txEl>
                                              <p:pRg st="3" end="3"/>
                                            </p:txEl>
                                          </p:spTgt>
                                        </p:tgtEl>
                                        <p:attrNameLst>
                                          <p:attrName>style.visibility</p:attrName>
                                        </p:attrNameLst>
                                      </p:cBhvr>
                                      <p:to>
                                        <p:strVal val="visible"/>
                                      </p:to>
                                    </p:set>
                                    <p:animEffect transition="in" filter="dissolve">
                                      <p:cBhvr>
                                        <p:cTn id="22" dur="1000"/>
                                        <p:tgtEl>
                                          <p:spTgt spid="392">
                                            <p:txEl>
                                              <p:pRg st="3" end="3"/>
                                            </p:txEl>
                                          </p:spTgt>
                                        </p:tgtEl>
                                      </p:cBhvr>
                                    </p:animEffect>
                                  </p:childTnLst>
                                </p:cTn>
                              </p:par>
                            </p:childTnLst>
                          </p:cTn>
                        </p:par>
                        <p:par>
                          <p:cTn id="23" fill="hold">
                            <p:stCondLst>
                              <p:cond delay="4000"/>
                            </p:stCondLst>
                            <p:childTnLst>
                              <p:par>
                                <p:cTn id="24" presetID="9" presetClass="entr" fill="hold" grpId="0" nodeType="afterEffect">
                                  <p:stCondLst>
                                    <p:cond delay="0"/>
                                  </p:stCondLst>
                                  <p:iterate>
                                    <p:tmAbs val="0"/>
                                  </p:iterate>
                                  <p:childTnLst>
                                    <p:set>
                                      <p:cBhvr>
                                        <p:cTn id="25" fill="hold"/>
                                        <p:tgtEl>
                                          <p:spTgt spid="392">
                                            <p:txEl>
                                              <p:pRg st="4" end="4"/>
                                            </p:txEl>
                                          </p:spTgt>
                                        </p:tgtEl>
                                        <p:attrNameLst>
                                          <p:attrName>style.visibility</p:attrName>
                                        </p:attrNameLst>
                                      </p:cBhvr>
                                      <p:to>
                                        <p:strVal val="visible"/>
                                      </p:to>
                                    </p:set>
                                    <p:animEffect transition="in" filter="dissolve">
                                      <p:cBhvr>
                                        <p:cTn id="26" dur="1000"/>
                                        <p:tgtEl>
                                          <p:spTgt spid="392">
                                            <p:txEl>
                                              <p:pRg st="4" end="4"/>
                                            </p:txEl>
                                          </p:spTgt>
                                        </p:tgtEl>
                                      </p:cBhvr>
                                    </p:animEffect>
                                  </p:childTnLst>
                                </p:cTn>
                              </p:par>
                            </p:childTnLst>
                          </p:cTn>
                        </p:par>
                        <p:par>
                          <p:cTn id="27" fill="hold">
                            <p:stCondLst>
                              <p:cond delay="5000"/>
                            </p:stCondLst>
                            <p:childTnLst>
                              <p:par>
                                <p:cTn id="28" presetID="9" presetClass="entr" fill="hold" grpId="0" nodeType="afterEffect">
                                  <p:stCondLst>
                                    <p:cond delay="0"/>
                                  </p:stCondLst>
                                  <p:iterate>
                                    <p:tmAbs val="0"/>
                                  </p:iterate>
                                  <p:childTnLst>
                                    <p:set>
                                      <p:cBhvr>
                                        <p:cTn id="29" fill="hold"/>
                                        <p:tgtEl>
                                          <p:spTgt spid="392">
                                            <p:txEl>
                                              <p:pRg st="5" end="5"/>
                                            </p:txEl>
                                          </p:spTgt>
                                        </p:tgtEl>
                                        <p:attrNameLst>
                                          <p:attrName>style.visibility</p:attrName>
                                        </p:attrNameLst>
                                      </p:cBhvr>
                                      <p:to>
                                        <p:strVal val="visible"/>
                                      </p:to>
                                    </p:set>
                                    <p:animEffect transition="in" filter="dissolve">
                                      <p:cBhvr>
                                        <p:cTn id="30" dur="1000"/>
                                        <p:tgtEl>
                                          <p:spTgt spid="3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FC6DC75-6F7E-2940-9046-D9B48B47E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991" y="3481209"/>
            <a:ext cx="6294121" cy="3393493"/>
          </a:xfrm>
          <a:prstGeom prst="rect">
            <a:avLst/>
          </a:prstGeom>
        </p:spPr>
      </p:pic>
      <p:sp>
        <p:nvSpPr>
          <p:cNvPr id="7" name="Rectangle 6">
            <a:extLst>
              <a:ext uri="{FF2B5EF4-FFF2-40B4-BE49-F238E27FC236}">
                <a16:creationId xmlns="" xmlns:a16="http://schemas.microsoft.com/office/drawing/2014/main" id="{5BC16081-C1F9-DE4B-879C-2C9DEC6719FE}"/>
              </a:ext>
            </a:extLst>
          </p:cNvPr>
          <p:cNvSpPr/>
          <p:nvPr/>
        </p:nvSpPr>
        <p:spPr>
          <a:xfrm>
            <a:off x="2279112" y="3463455"/>
            <a:ext cx="6477000" cy="3429000"/>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346960" y="286605"/>
            <a:ext cx="7543800" cy="1237396"/>
          </a:xfrm>
        </p:spPr>
        <p:txBody>
          <a:bodyPr>
            <a:normAutofit fontScale="90000"/>
          </a:bodyPr>
          <a:lstStyle/>
          <a:p>
            <a:r>
              <a:rPr lang="en-US" dirty="0"/>
              <a:t>We'll build a new </a:t>
            </a:r>
            <a:r>
              <a:rPr lang="en-US" dirty="0" smtClean="0"/>
              <a:t>representation of words that encodes their similarity</a:t>
            </a:r>
            <a:endParaRPr lang="en-US" dirty="0"/>
          </a:p>
        </p:txBody>
      </p:sp>
      <p:sp>
        <p:nvSpPr>
          <p:cNvPr id="3" name="Content Placeholder 2"/>
          <p:cNvSpPr>
            <a:spLocks noGrp="1"/>
          </p:cNvSpPr>
          <p:nvPr>
            <p:ph idx="1"/>
          </p:nvPr>
        </p:nvSpPr>
        <p:spPr>
          <a:xfrm>
            <a:off x="2346960" y="1752600"/>
            <a:ext cx="7940041" cy="4953000"/>
          </a:xfrm>
          <a:noFill/>
        </p:spPr>
        <p:txBody>
          <a:bodyPr>
            <a:normAutofit/>
          </a:bodyPr>
          <a:lstStyle/>
          <a:p>
            <a:r>
              <a:rPr lang="en-US" sz="3200" dirty="0"/>
              <a:t>Each word = a vector </a:t>
            </a:r>
            <a:endParaRPr lang="en-US" sz="3200" dirty="0" smtClean="0"/>
          </a:p>
          <a:p>
            <a:r>
              <a:rPr lang="en-US" sz="3200" dirty="0" smtClean="0"/>
              <a:t>Similar </a:t>
            </a:r>
            <a:r>
              <a:rPr lang="en-US" sz="3200" dirty="0"/>
              <a:t>words are "nearby in space"</a:t>
            </a:r>
          </a:p>
          <a:p>
            <a:pPr lvl="1"/>
            <a:endParaRPr lang="en-US" dirty="0"/>
          </a:p>
          <a:p>
            <a:endParaRPr lang="en-US" dirty="0"/>
          </a:p>
        </p:txBody>
      </p:sp>
    </p:spTree>
    <p:extLst>
      <p:ext uri="{BB962C8B-B14F-4D97-AF65-F5344CB8AC3E}">
        <p14:creationId xmlns:p14="http://schemas.microsoft.com/office/powerpoint/2010/main" val="1987528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a word as a vector</a:t>
            </a:r>
          </a:p>
        </p:txBody>
      </p:sp>
      <p:sp>
        <p:nvSpPr>
          <p:cNvPr id="3" name="Content Placeholder 2"/>
          <p:cNvSpPr>
            <a:spLocks noGrp="1"/>
          </p:cNvSpPr>
          <p:nvPr>
            <p:ph idx="1"/>
          </p:nvPr>
        </p:nvSpPr>
        <p:spPr>
          <a:xfrm>
            <a:off x="596900" y="1690688"/>
            <a:ext cx="9690101" cy="5014912"/>
          </a:xfrm>
        </p:spPr>
        <p:txBody>
          <a:bodyPr>
            <a:normAutofit/>
          </a:bodyPr>
          <a:lstStyle/>
          <a:p>
            <a:r>
              <a:rPr lang="en-US" sz="3200" dirty="0"/>
              <a:t>Called an "embedding" because it's embedded into a space</a:t>
            </a:r>
          </a:p>
          <a:p>
            <a:r>
              <a:rPr lang="en-US" sz="3200" dirty="0"/>
              <a:t>The standard way to represent meaning in NLP</a:t>
            </a:r>
          </a:p>
          <a:p>
            <a:r>
              <a:rPr lang="en-US" sz="3200" dirty="0"/>
              <a:t>Fine-grained model of meaning for similarity </a:t>
            </a:r>
          </a:p>
          <a:p>
            <a:pPr lvl="1"/>
            <a:r>
              <a:rPr lang="en-US" sz="2800" dirty="0"/>
              <a:t>NLP tasks like sentiment analysis</a:t>
            </a:r>
          </a:p>
          <a:p>
            <a:pPr lvl="2"/>
            <a:r>
              <a:rPr lang="en-US" sz="2400" dirty="0"/>
              <a:t>With words,  requires </a:t>
            </a:r>
            <a:r>
              <a:rPr lang="en-US" sz="2400" b="1" dirty="0"/>
              <a:t>same</a:t>
            </a:r>
            <a:r>
              <a:rPr lang="en-US" sz="2400" dirty="0"/>
              <a:t> word to be in training and test</a:t>
            </a:r>
          </a:p>
          <a:p>
            <a:pPr lvl="2"/>
            <a:r>
              <a:rPr lang="en-US" sz="2400" dirty="0"/>
              <a:t>With embeddings: ok if </a:t>
            </a:r>
            <a:r>
              <a:rPr lang="en-US" sz="2400" b="1" dirty="0"/>
              <a:t>similar</a:t>
            </a:r>
            <a:r>
              <a:rPr lang="en-US" sz="2400" dirty="0"/>
              <a:t> words occurred!!! </a:t>
            </a:r>
          </a:p>
          <a:p>
            <a:pPr lvl="1"/>
            <a:r>
              <a:rPr lang="en-US" sz="2800" dirty="0"/>
              <a:t>Question answering, conversational agents, </a:t>
            </a:r>
            <a:r>
              <a:rPr lang="en-US" sz="2800" dirty="0" err="1"/>
              <a:t>etc</a:t>
            </a:r>
            <a:endParaRPr lang="en-US" sz="2800" dirty="0"/>
          </a:p>
          <a:p>
            <a:pPr lvl="1"/>
            <a:endParaRPr lang="en-US" dirty="0"/>
          </a:p>
          <a:p>
            <a:endParaRPr lang="en-US" dirty="0"/>
          </a:p>
        </p:txBody>
      </p:sp>
    </p:spTree>
    <p:extLst>
      <p:ext uri="{BB962C8B-B14F-4D97-AF65-F5344CB8AC3E}">
        <p14:creationId xmlns:p14="http://schemas.microsoft.com/office/powerpoint/2010/main" val="9882229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18BE4-92B8-FD4A-9CFC-7E5F798967F5}"/>
              </a:ext>
            </a:extLst>
          </p:cNvPr>
          <p:cNvSpPr>
            <a:spLocks noGrp="1"/>
          </p:cNvSpPr>
          <p:nvPr>
            <p:ph type="title"/>
          </p:nvPr>
        </p:nvSpPr>
        <p:spPr/>
        <p:txBody>
          <a:bodyPr/>
          <a:lstStyle/>
          <a:p>
            <a:r>
              <a:rPr lang="en-US" dirty="0"/>
              <a:t>We'll introduce 2 kinds of embeddings</a:t>
            </a:r>
          </a:p>
        </p:txBody>
      </p:sp>
      <p:sp>
        <p:nvSpPr>
          <p:cNvPr id="3" name="Content Placeholder 2">
            <a:extLst>
              <a:ext uri="{FF2B5EF4-FFF2-40B4-BE49-F238E27FC236}">
                <a16:creationId xmlns="" xmlns:a16="http://schemas.microsoft.com/office/drawing/2014/main" id="{DC3C9F9A-F83A-1845-89F9-1002B5D6CFB7}"/>
              </a:ext>
            </a:extLst>
          </p:cNvPr>
          <p:cNvSpPr>
            <a:spLocks noGrp="1"/>
          </p:cNvSpPr>
          <p:nvPr>
            <p:ph idx="1"/>
          </p:nvPr>
        </p:nvSpPr>
        <p:spPr/>
        <p:txBody>
          <a:bodyPr>
            <a:normAutofit/>
          </a:bodyPr>
          <a:lstStyle/>
          <a:p>
            <a:r>
              <a:rPr lang="en-US" dirty="0" err="1">
                <a:solidFill>
                  <a:srgbClr val="0000FF"/>
                </a:solidFill>
              </a:rPr>
              <a:t>Tf-idf</a:t>
            </a:r>
            <a:r>
              <a:rPr lang="en-US" dirty="0">
                <a:solidFill>
                  <a:srgbClr val="0000FF"/>
                </a:solidFill>
              </a:rPr>
              <a:t> </a:t>
            </a:r>
          </a:p>
          <a:p>
            <a:pPr lvl="1"/>
            <a:r>
              <a:rPr lang="en-US" dirty="0"/>
              <a:t>A common baseline model</a:t>
            </a:r>
          </a:p>
          <a:p>
            <a:pPr lvl="1"/>
            <a:r>
              <a:rPr lang="en-US" dirty="0"/>
              <a:t>Sparse vectors</a:t>
            </a:r>
          </a:p>
          <a:p>
            <a:pPr lvl="1"/>
            <a:r>
              <a:rPr lang="en-US" dirty="0"/>
              <a:t>Words are represented by a simple function of the counts of nearby words</a:t>
            </a:r>
          </a:p>
          <a:p>
            <a:r>
              <a:rPr lang="en-US" dirty="0">
                <a:solidFill>
                  <a:srgbClr val="0000FF"/>
                </a:solidFill>
              </a:rPr>
              <a:t>Word2vec</a:t>
            </a:r>
          </a:p>
          <a:p>
            <a:pPr lvl="1"/>
            <a:r>
              <a:rPr lang="en-US" dirty="0"/>
              <a:t>Dense vectors</a:t>
            </a:r>
          </a:p>
          <a:p>
            <a:pPr lvl="1"/>
            <a:r>
              <a:rPr lang="en-US" dirty="0"/>
              <a:t>Representation is created by training a classifier to distinguish nearby and far-away words</a:t>
            </a:r>
          </a:p>
        </p:txBody>
      </p:sp>
    </p:spTree>
    <p:extLst>
      <p:ext uri="{BB962C8B-B14F-4D97-AF65-F5344CB8AC3E}">
        <p14:creationId xmlns:p14="http://schemas.microsoft.com/office/powerpoint/2010/main" val="1073627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smtClean="0">
                <a:latin typeface="Calibri" charset="0"/>
              </a:rPr>
              <a:t>Rewriting:   </a:t>
            </a:r>
            <a:r>
              <a:rPr lang="en-US" sz="3200" b="1" dirty="0">
                <a:latin typeface="Calibri" charset="0"/>
              </a:rPr>
              <a:t>P(A,B) = P(A)P(B|A)</a:t>
            </a:r>
          </a:p>
          <a:p>
            <a:pPr marL="609585" lvl="1" indent="0">
              <a:buNone/>
            </a:pPr>
            <a:endParaRPr lang="en-US" dirty="0" smtClean="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1330937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Tree>
    <p:extLst>
      <p:ext uri="{BB962C8B-B14F-4D97-AF65-F5344CB8AC3E}">
        <p14:creationId xmlns:p14="http://schemas.microsoft.com/office/powerpoint/2010/main" val="762329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3783</Words>
  <Application>Microsoft Macintosh PowerPoint</Application>
  <PresentationFormat>Widescreen</PresentationFormat>
  <Paragraphs>705</Paragraphs>
  <Slides>79</Slides>
  <Notes>53</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6" baseType="lpstr">
      <vt:lpstr>Calibri</vt:lpstr>
      <vt:lpstr>Calibri Light</vt:lpstr>
      <vt:lpstr>Cambria Math</vt:lpstr>
      <vt:lpstr>Courier</vt:lpstr>
      <vt:lpstr>Helvetica Neue</vt:lpstr>
      <vt:lpstr>Helvetica Neue Light</vt:lpstr>
      <vt:lpstr>Lucida Sans</vt:lpstr>
      <vt:lpstr>Mangal</vt:lpstr>
      <vt:lpstr>ＭＳ Ｐゴシック</vt:lpstr>
      <vt:lpstr>Symbol</vt:lpstr>
      <vt:lpstr>Tahoma</vt:lpstr>
      <vt:lpstr>Times</vt:lpstr>
      <vt:lpstr>Wingdings</vt:lpstr>
      <vt:lpstr>Yu Gothic</vt:lpstr>
      <vt:lpstr>Arial</vt:lpstr>
      <vt:lpstr>Office Theme</vt:lpstr>
      <vt:lpstr>Equation</vt:lpstr>
      <vt:lpstr>Language Modeling with N-Grams </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lpstr>Google Book N-grams</vt:lpstr>
      <vt:lpstr> Language Modeling</vt:lpstr>
      <vt:lpstr>Evaluation: How good is our model?</vt:lpstr>
      <vt:lpstr>Training on the test set</vt:lpstr>
      <vt:lpstr>Extrinsic evaluation of N-gram models</vt:lpstr>
      <vt:lpstr>Difficulty of extrinsic (task-based) evaluation of  N-gram models</vt:lpstr>
      <vt:lpstr>Intuition of Perplexity</vt:lpstr>
      <vt:lpstr>Intuition of Perplexity</vt:lpstr>
      <vt:lpstr>Perplexity</vt:lpstr>
      <vt:lpstr>Perplexity</vt:lpstr>
      <vt:lpstr>Perplexity as branching factor</vt:lpstr>
      <vt:lpstr>Perplexity as branching factor</vt:lpstr>
      <vt:lpstr>Lower perplexity = better model</vt:lpstr>
      <vt:lpstr> Language Modeling</vt:lpstr>
      <vt:lpstr>The Shannon Visualization Method</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 Language Modeling</vt:lpstr>
      <vt:lpstr>The intuition of smoothing (from Dan Klein)</vt:lpstr>
      <vt:lpstr>Add-one estimation</vt:lpstr>
      <vt:lpstr>Maximum Likelihood Estimates</vt:lpstr>
      <vt:lpstr>Add-1 estimation is a blunt instrument</vt:lpstr>
      <vt:lpstr> Language Modeling</vt:lpstr>
      <vt:lpstr>Backoff and Interpolation</vt:lpstr>
      <vt:lpstr>Linear Interpolation</vt:lpstr>
      <vt:lpstr>How to set the lambdas?</vt:lpstr>
      <vt:lpstr>Unknown words: Open versus closed vocabulary tasks</vt:lpstr>
      <vt:lpstr>Huge web-scale n-grams</vt:lpstr>
      <vt:lpstr>Smoothing for Web-scale N-grams</vt:lpstr>
      <vt:lpstr>N-gram Smoothing Summary</vt:lpstr>
      <vt:lpstr>Advanced Language Modeling</vt:lpstr>
      <vt:lpstr>Language Modeling</vt:lpstr>
      <vt:lpstr>Absolute discounting: just subtract a little from each count</vt:lpstr>
      <vt:lpstr>Absolute Discounting Interpolation</vt:lpstr>
      <vt:lpstr>Kneser-Ney Smoothing I</vt:lpstr>
      <vt:lpstr>Kneser-Ney Smoothing II</vt:lpstr>
      <vt:lpstr>Kneser-Ney Smoothing III</vt:lpstr>
      <vt:lpstr>Kneser-Ney Smoothing IV</vt:lpstr>
      <vt:lpstr>Kneser-Ney Smoothing: Recursive formulation</vt:lpstr>
      <vt:lpstr>Vector Space Semantics</vt:lpstr>
      <vt:lpstr>What does ongchoi mean?</vt:lpstr>
      <vt:lpstr>Ong choi: Ipomoea aquatica  "Water Spinach"</vt:lpstr>
      <vt:lpstr>Distributional Hypothesis</vt:lpstr>
      <vt:lpstr>We'll build a new representation of words that encodes their similarity</vt:lpstr>
      <vt:lpstr>We define a word as a vector</vt:lpstr>
      <vt:lpstr>We'll introduce 2 kinds of embeddings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Language Modeling</dc:title>
  <dc:creator>Callison-Burch, Christopher</dc:creator>
  <cp:lastModifiedBy>Callison-Burch, Christopher</cp:lastModifiedBy>
  <cp:revision>64</cp:revision>
  <cp:lastPrinted>2019-01-30T18:21:08Z</cp:lastPrinted>
  <dcterms:created xsi:type="dcterms:W3CDTF">2019-01-28T21:04:32Z</dcterms:created>
  <dcterms:modified xsi:type="dcterms:W3CDTF">2019-02-04T20:10:25Z</dcterms:modified>
</cp:coreProperties>
</file>